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9" r:id="rId3"/>
    <p:sldId id="260" r:id="rId4"/>
    <p:sldId id="332" r:id="rId5"/>
    <p:sldId id="272" r:id="rId6"/>
    <p:sldId id="307" r:id="rId7"/>
    <p:sldId id="310" r:id="rId8"/>
    <p:sldId id="312" r:id="rId9"/>
    <p:sldId id="338" r:id="rId10"/>
    <p:sldId id="321" r:id="rId11"/>
    <p:sldId id="334" r:id="rId12"/>
    <p:sldId id="335" r:id="rId13"/>
    <p:sldId id="336" r:id="rId14"/>
    <p:sldId id="326" r:id="rId15"/>
    <p:sldId id="337" r:id="rId16"/>
    <p:sldId id="330" r:id="rId17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24" autoAdjust="0"/>
  </p:normalViewPr>
  <p:slideViewPr>
    <p:cSldViewPr>
      <p:cViewPr>
        <p:scale>
          <a:sx n="84" d="100"/>
          <a:sy n="84" d="100"/>
        </p:scale>
        <p:origin x="-1110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06477079573945E-2"/>
          <c:y val="5.1392315662303997E-2"/>
          <c:w val="0.90448520919313646"/>
          <c:h val="0.821089063250369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solidFill>
              <a:schemeClr val="accent1"/>
            </a:solidFill>
            <a:ln w="28575"/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12</c:v>
                </c:pt>
                <c:pt idx="1">
                  <c:v>13</c:v>
                </c:pt>
                <c:pt idx="2">
                  <c:v>13</c:v>
                </c:pt>
                <c:pt idx="3">
                  <c:v>11</c:v>
                </c:pt>
                <c:pt idx="4">
                  <c:v>12</c:v>
                </c:pt>
                <c:pt idx="5">
                  <c:v>13</c:v>
                </c:pt>
                <c:pt idx="6">
                  <c:v>12</c:v>
                </c:pt>
                <c:pt idx="7">
                  <c:v>11</c:v>
                </c:pt>
                <c:pt idx="8">
                  <c:v>13</c:v>
                </c:pt>
                <c:pt idx="9">
                  <c:v>12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7</c:v>
                </c:pt>
                <c:pt idx="14">
                  <c:v>13</c:v>
                </c:pt>
                <c:pt idx="15">
                  <c:v>12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7.4654730688055622E-3"/>
                  <c:y val="-2.19393456731448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delete val="1"/>
            </c:dLbl>
            <c:dLbl>
              <c:idx val="16"/>
              <c:delete val="1"/>
            </c:dLbl>
            <c:dLbl>
              <c:idx val="17"/>
              <c:delete val="1"/>
            </c:dLbl>
            <c:dLbl>
              <c:idx val="18"/>
              <c:delete val="1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6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45285376"/>
        <c:axId val="41734656"/>
      </c:barChart>
      <c:catAx>
        <c:axId val="452853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41734656"/>
        <c:crosses val="autoZero"/>
        <c:auto val="1"/>
        <c:lblAlgn val="ctr"/>
        <c:lblOffset val="100"/>
        <c:noMultiLvlLbl val="0"/>
      </c:catAx>
      <c:valAx>
        <c:axId val="4173465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285376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58668479185626E-2"/>
          <c:y val="5.0099772881925124E-2"/>
          <c:w val="0.90448520919313646"/>
          <c:h val="0.791024964312080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invertIfNegative val="0"/>
          <c:dLbls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13</c:v>
                </c:pt>
                <c:pt idx="6">
                  <c:v>9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13</c:v>
                </c:pt>
                <c:pt idx="15">
                  <c:v>9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45285888"/>
        <c:axId val="41736960"/>
      </c:barChart>
      <c:catAx>
        <c:axId val="45285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41736960"/>
        <c:crosses val="autoZero"/>
        <c:auto val="1"/>
        <c:lblAlgn val="ctr"/>
        <c:lblOffset val="100"/>
        <c:noMultiLvlLbl val="0"/>
      </c:catAx>
      <c:valAx>
        <c:axId val="4173696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28588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06477079573945E-2"/>
          <c:y val="5.1392315662303997E-2"/>
          <c:w val="0.90448520919313646"/>
          <c:h val="0.821089063250369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ln w="28575">
              <a:solidFill>
                <a:schemeClr val="tx2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12</c:v>
                </c:pt>
                <c:pt idx="1">
                  <c:v>6</c:v>
                </c:pt>
                <c:pt idx="2">
                  <c:v>13</c:v>
                </c:pt>
                <c:pt idx="3">
                  <c:v>12</c:v>
                </c:pt>
                <c:pt idx="4">
                  <c:v>12</c:v>
                </c:pt>
                <c:pt idx="5">
                  <c:v>13</c:v>
                </c:pt>
                <c:pt idx="6">
                  <c:v>7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9</c:v>
                </c:pt>
                <c:pt idx="14">
                  <c:v>12</c:v>
                </c:pt>
                <c:pt idx="15">
                  <c:v>12</c:v>
                </c:pt>
                <c:pt idx="16">
                  <c:v>11</c:v>
                </c:pt>
                <c:pt idx="17">
                  <c:v>12</c:v>
                </c:pt>
                <c:pt idx="18">
                  <c:v>13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solidFill>
              <a:schemeClr val="bg1"/>
            </a:solidFill>
            <a:ln w="28575"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7.4654730688055622E-3"/>
                  <c:y val="-2.193934567314485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delete val="1"/>
            </c:dLbl>
            <c:dLbl>
              <c:idx val="3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delete val="1"/>
            </c:dLbl>
            <c:dLbl>
              <c:idx val="6"/>
              <c:layout>
                <c:manualLayout>
                  <c:x val="-1.3157582131305646E-3"/>
                  <c:y val="-2.74196600944145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3.0570948852882496E-3"/>
                  <c:y val="-2.99150573475959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5.9723784550444496E-3"/>
                  <c:y val="-4.3501903208265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5.9723784550444496E-3"/>
                  <c:y val="-2.17509516041334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delete val="1"/>
            </c:dLbl>
            <c:dLbl>
              <c:idx val="19"/>
              <c:delete val="1"/>
            </c:dLbl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</c:v>
                </c:pt>
                <c:pt idx="1">
                  <c:v>7</c:v>
                </c:pt>
                <c:pt idx="2">
                  <c:v>0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4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Arkusz1!$A$6</c:f>
              <c:strCache>
                <c:ptCount val="1"/>
              </c:strCache>
            </c:strRef>
          </c:tx>
          <c:invertIfNegative val="0"/>
          <c:dLbls>
            <c:dLbl>
              <c:idx val="6"/>
              <c:layout>
                <c:manualLayout>
                  <c:x val="0"/>
                  <c:y val="-1.6650037331879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1.5984014307580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Arkusz1!$B$6:$U$6</c:f>
              <c:numCache>
                <c:formatCode>General</c:formatCode>
                <c:ptCount val="20"/>
              </c:numCache>
            </c:numRef>
          </c:val>
        </c:ser>
        <c:ser>
          <c:idx val="3"/>
          <c:order val="3"/>
          <c:tx>
            <c:strRef>
              <c:f>Arkusz1!$A$7</c:f>
              <c:strCache>
                <c:ptCount val="1"/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Arkusz1!$B$7:$U$7</c:f>
              <c:numCache>
                <c:formatCode>General</c:formatCode>
                <c:ptCount val="20"/>
              </c:numCache>
            </c:numRef>
          </c:val>
        </c:ser>
        <c:ser>
          <c:idx val="4"/>
          <c:order val="4"/>
          <c:tx>
            <c:strRef>
              <c:f>Arkusz1!$A$8</c:f>
              <c:strCache>
                <c:ptCount val="1"/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2.3976021461371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598401430758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0"/>
                  <c:y val="-2.442002911559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2.93040262305645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Arkusz1!$B$8:$U$8</c:f>
              <c:numCache>
                <c:formatCode>General</c:formatCode>
                <c:ptCount val="20"/>
              </c:numCache>
            </c:numRef>
          </c:val>
        </c:ser>
        <c:ser>
          <c:idx val="5"/>
          <c:order val="5"/>
          <c:tx>
            <c:strRef>
              <c:f>Arkusz1!$A$9</c:f>
              <c:strCache>
                <c:ptCount val="1"/>
              </c:strCache>
            </c:strRef>
          </c:tx>
          <c:invertIfNegative val="0"/>
          <c:dLbls>
            <c:dLbl>
              <c:idx val="1"/>
              <c:layout>
                <c:manualLayout>
                  <c:x val="2.9861892275222248E-3"/>
                  <c:y val="-2.131201907677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Arkusz1!$B$9:$U$9</c:f>
              <c:numCache>
                <c:formatCode>General</c:formatCode>
                <c:ptCount val="20"/>
              </c:numCache>
            </c:numRef>
          </c:val>
        </c:ser>
        <c:ser>
          <c:idx val="6"/>
          <c:order val="6"/>
          <c:tx>
            <c:strRef>
              <c:f>Arkusz1!$A$10</c:f>
              <c:strCache>
                <c:ptCount val="1"/>
              </c:strCache>
            </c:strRef>
          </c:tx>
          <c:invertIfNegative val="0"/>
          <c:dLbls>
            <c:dLbl>
              <c:idx val="3"/>
              <c:layout>
                <c:manualLayout>
                  <c:x val="0"/>
                  <c:y val="-2.3976021461370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5984014307580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4.479283841283337E-3"/>
                  <c:y val="1.06560095383871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 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Arkusz1!$B$10:$U$10</c:f>
              <c:numCache>
                <c:formatCode>General</c:formatCode>
                <c:ptCount val="20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45492224"/>
        <c:axId val="45433984"/>
      </c:barChart>
      <c:catAx>
        <c:axId val="45492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45433984"/>
        <c:crosses val="autoZero"/>
        <c:auto val="1"/>
        <c:lblAlgn val="ctr"/>
        <c:lblOffset val="100"/>
        <c:noMultiLvlLbl val="0"/>
      </c:catAx>
      <c:valAx>
        <c:axId val="454339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492224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solidFill>
      <a:schemeClr val="bg1"/>
    </a:solidFill>
    <a:ln>
      <a:noFill/>
    </a:ln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105170149334512E-2"/>
          <c:y val="5.0099773182002504E-2"/>
          <c:w val="0.90448520919313646"/>
          <c:h val="0.791024964312080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ln w="28575">
              <a:solidFill>
                <a:srgbClr val="C00000"/>
              </a:solidFill>
            </a:ln>
          </c:spPr>
          <c:invertIfNegative val="0"/>
          <c:dLbls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 SA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13</c:v>
                </c:pt>
                <c:pt idx="1">
                  <c:v>13</c:v>
                </c:pt>
                <c:pt idx="2">
                  <c:v>13</c:v>
                </c:pt>
                <c:pt idx="3">
                  <c:v>13</c:v>
                </c:pt>
                <c:pt idx="4">
                  <c:v>13</c:v>
                </c:pt>
                <c:pt idx="5">
                  <c:v>12</c:v>
                </c:pt>
                <c:pt idx="6">
                  <c:v>11</c:v>
                </c:pt>
                <c:pt idx="7">
                  <c:v>13</c:v>
                </c:pt>
                <c:pt idx="8">
                  <c:v>13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13</c:v>
                </c:pt>
                <c:pt idx="15">
                  <c:v>9</c:v>
                </c:pt>
                <c:pt idx="16">
                  <c:v>13</c:v>
                </c:pt>
                <c:pt idx="17">
                  <c:v>13</c:v>
                </c:pt>
                <c:pt idx="18">
                  <c:v>13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45373952"/>
        <c:axId val="45436288"/>
      </c:barChart>
      <c:catAx>
        <c:axId val="453739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pl-PL"/>
          </a:p>
        </c:txPr>
        <c:crossAx val="45436288"/>
        <c:crosses val="autoZero"/>
        <c:auto val="1"/>
        <c:lblAlgn val="ctr"/>
        <c:lblOffset val="100"/>
        <c:noMultiLvlLbl val="0"/>
      </c:catAx>
      <c:valAx>
        <c:axId val="4543628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373952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bg1"/>
      </a:solidFill>
    </a:ln>
  </c:sp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706477079573945E-2"/>
          <c:y val="5.1392315662303997E-2"/>
          <c:w val="0.90448520919313646"/>
          <c:h val="0.8210890632503697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Arkusz1!$A$4</c:f>
              <c:strCache>
                <c:ptCount val="1"/>
                <c:pt idx="0">
                  <c:v>tyg. wykonanie rozp.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28575"/>
            </c:spPr>
          </c:dPt>
          <c:dLbls>
            <c:dLbl>
              <c:idx val="0"/>
              <c:delete val="1"/>
            </c:dLbl>
            <c:dLbl>
              <c:idx val="13"/>
              <c:delete val="1"/>
            </c:dLbl>
            <c:txPr>
              <a:bodyPr/>
              <a:lstStyle/>
              <a:p>
                <a:pPr>
                  <a:defRPr sz="1800" b="1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Arkusz1!$B$4:$T$4</c:f>
              <c:numCache>
                <c:formatCode>General</c:formatCode>
                <c:ptCount val="19"/>
                <c:pt idx="0">
                  <c:v>0</c:v>
                </c:pt>
                <c:pt idx="1">
                  <c:v>4</c:v>
                </c:pt>
                <c:pt idx="2">
                  <c:v>16</c:v>
                </c:pt>
                <c:pt idx="3">
                  <c:v>17</c:v>
                </c:pt>
                <c:pt idx="4">
                  <c:v>16</c:v>
                </c:pt>
                <c:pt idx="5">
                  <c:v>17</c:v>
                </c:pt>
                <c:pt idx="6">
                  <c:v>16</c:v>
                </c:pt>
                <c:pt idx="7">
                  <c:v>16</c:v>
                </c:pt>
                <c:pt idx="8">
                  <c:v>17</c:v>
                </c:pt>
                <c:pt idx="9">
                  <c:v>6</c:v>
                </c:pt>
                <c:pt idx="10">
                  <c:v>16</c:v>
                </c:pt>
                <c:pt idx="11">
                  <c:v>16</c:v>
                </c:pt>
                <c:pt idx="12">
                  <c:v>14</c:v>
                </c:pt>
                <c:pt idx="13">
                  <c:v>0</c:v>
                </c:pt>
                <c:pt idx="14">
                  <c:v>16</c:v>
                </c:pt>
                <c:pt idx="15">
                  <c:v>16</c:v>
                </c:pt>
                <c:pt idx="16">
                  <c:v>16</c:v>
                </c:pt>
                <c:pt idx="17">
                  <c:v>16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Arkusz1!$A$5</c:f>
              <c:strCache>
                <c:ptCount val="1"/>
                <c:pt idx="0">
                  <c:v>tyg. niewykonanie rozp.</c:v>
                </c:pt>
              </c:strCache>
            </c:strRef>
          </c:tx>
          <c:spPr>
            <a:noFill/>
            <a:ln w="28575">
              <a:solidFill>
                <a:srgbClr val="C00000"/>
              </a:solidFill>
            </a:ln>
          </c:spPr>
          <c:invertIfNegative val="0"/>
          <c:dLbls>
            <c:dLbl>
              <c:idx val="0"/>
              <c:layout>
                <c:manualLayout>
                  <c:x val="1.538282931348407E-3"/>
                  <c:y val="-2.1937870046189679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5.972378455044449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delete val="1"/>
            </c:dLbl>
            <c:dLbl>
              <c:idx val="13"/>
              <c:layout>
                <c:manualLayout>
                  <c:x val="-1.4366563814997675E-3"/>
                  <c:y val="4.82323739683596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>
                    <a:solidFill>
                      <a:srgbClr val="C00000"/>
                    </a:solidFill>
                  </a:defRPr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Arkusz1!$B$3:$T$3</c:f>
              <c:strCache>
                <c:ptCount val="19"/>
                <c:pt idx="0">
                  <c:v>TVP</c:v>
                </c:pt>
                <c:pt idx="1">
                  <c:v>PR</c:v>
                </c:pt>
                <c:pt idx="2">
                  <c:v>Białystok</c:v>
                </c:pt>
                <c:pt idx="3">
                  <c:v>Bydgoszcz</c:v>
                </c:pt>
                <c:pt idx="4">
                  <c:v>Gdańsk</c:v>
                </c:pt>
                <c:pt idx="5">
                  <c:v>Katowice</c:v>
                </c:pt>
                <c:pt idx="6">
                  <c:v>Kielce</c:v>
                </c:pt>
                <c:pt idx="7">
                  <c:v>Koszalin</c:v>
                </c:pt>
                <c:pt idx="8">
                  <c:v>Kraków</c:v>
                </c:pt>
                <c:pt idx="9">
                  <c:v>Lublin</c:v>
                </c:pt>
                <c:pt idx="10">
                  <c:v>Łódź</c:v>
                </c:pt>
                <c:pt idx="11">
                  <c:v>Olsztyn</c:v>
                </c:pt>
                <c:pt idx="12">
                  <c:v>Opole</c:v>
                </c:pt>
                <c:pt idx="13">
                  <c:v>Poznań</c:v>
                </c:pt>
                <c:pt idx="14">
                  <c:v>Rzeszów</c:v>
                </c:pt>
                <c:pt idx="15">
                  <c:v>Szczecin</c:v>
                </c:pt>
                <c:pt idx="16">
                  <c:v>Wrocław</c:v>
                </c:pt>
                <c:pt idx="17">
                  <c:v>Zachód</c:v>
                </c:pt>
                <c:pt idx="18">
                  <c:v>RDC</c:v>
                </c:pt>
              </c:strCache>
            </c:strRef>
          </c:cat>
          <c:val>
            <c:numRef>
              <c:f>Arkusz1!$B$5:$T$5</c:f>
              <c:numCache>
                <c:formatCode>General</c:formatCode>
                <c:ptCount val="19"/>
                <c:pt idx="0">
                  <c:v>17</c:v>
                </c:pt>
                <c:pt idx="1">
                  <c:v>13</c:v>
                </c:pt>
                <c:pt idx="2">
                  <c:v>1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11</c:v>
                </c:pt>
                <c:pt idx="10">
                  <c:v>1</c:v>
                </c:pt>
                <c:pt idx="11">
                  <c:v>1</c:v>
                </c:pt>
                <c:pt idx="12">
                  <c:v>3</c:v>
                </c:pt>
                <c:pt idx="13">
                  <c:v>17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7"/>
        <c:overlap val="100"/>
        <c:axId val="45493760"/>
        <c:axId val="45438592"/>
      </c:barChart>
      <c:catAx>
        <c:axId val="454937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45438592"/>
        <c:crosses val="autoZero"/>
        <c:auto val="1"/>
        <c:lblAlgn val="ctr"/>
        <c:lblOffset val="100"/>
        <c:noMultiLvlLbl val="0"/>
      </c:catAx>
      <c:valAx>
        <c:axId val="45438592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4549376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0.02352</cdr:x>
      <cdr:y>0.00916</cdr:y>
    </cdr:from>
    <cdr:to>
      <cdr:x>0.97312</cdr:x>
      <cdr:y>0.12454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00048" y="47625"/>
          <a:ext cx="8077177" cy="600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eaLnBrk="1" fontAlgn="auto" latinLnBrk="0" hangingPunct="1"/>
          <a:endParaRPr lang="pl-PL" sz="1200" b="1"/>
        </a:p>
      </cdr:txBody>
    </cdr:sp>
  </cdr:relSizeAnchor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0.7346</cdr:x>
      <cdr:y>0.22711</cdr:y>
    </cdr:from>
    <cdr:to>
      <cdr:x>0.83986</cdr:x>
      <cdr:y>0.28904</cdr:y>
    </cdr:to>
    <cdr:sp macro="" textlink="">
      <cdr:nvSpPr>
        <cdr:cNvPr id="4" name="pole tekstowe 3"/>
        <cdr:cNvSpPr txBox="1"/>
      </cdr:nvSpPr>
      <cdr:spPr>
        <a:xfrm xmlns:a="http://schemas.openxmlformats.org/drawingml/2006/main">
          <a:off x="6248412" y="1181124"/>
          <a:ext cx="895323" cy="322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u="sng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11C9B-0920-4FA1-BDD3-94A85C12B0B2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5D38A-E175-4785-BA9B-912ED1D68D7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8211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2D8C0-6D37-4EF0-A820-F50BA36AE5BB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238435-5BE3-4A68-BF11-9C9FDB0E184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9544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14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2426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43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191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63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448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25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276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761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767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7838E-E043-41BC-9DF1-37F1A003B498}" type="datetimeFigureOut">
              <a:rPr lang="pl-PL" smtClean="0"/>
              <a:t>2020-09-28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84B4-CD39-48D0-8F0E-D0A1F21358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0167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3"/>
          <p:cNvPicPr>
            <a:picLocks noChangeAspect="1"/>
          </p:cNvPicPr>
          <p:nvPr/>
        </p:nvPicPr>
        <p:blipFill>
          <a:blip r:embed="rId2" cstate="print"/>
          <a:srcRect r="73625" b="50000"/>
          <a:stretch>
            <a:fillRect/>
          </a:stretch>
        </p:blipFill>
        <p:spPr bwMode="auto">
          <a:xfrm>
            <a:off x="0" y="0"/>
            <a:ext cx="2483768" cy="35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Prostokąt 2"/>
          <p:cNvSpPr/>
          <p:nvPr/>
        </p:nvSpPr>
        <p:spPr>
          <a:xfrm>
            <a:off x="1491838" y="2492896"/>
            <a:ext cx="747265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chemeClr val="tx2"/>
                </a:solidFill>
              </a:rPr>
              <a:t>INFORMACJA</a:t>
            </a:r>
            <a: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sz="24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2400" b="1" dirty="0" smtClean="0">
                <a:solidFill>
                  <a:schemeClr val="tx2"/>
                </a:solidFill>
              </a:rPr>
              <a:t>o </a:t>
            </a:r>
            <a:r>
              <a:rPr lang="pl-PL" sz="2400" b="1" dirty="0">
                <a:solidFill>
                  <a:schemeClr val="tx2"/>
                </a:solidFill>
              </a:rPr>
              <a:t>realizacji </a:t>
            </a:r>
            <a:r>
              <a:rPr lang="pl-PL" sz="2400" b="1" dirty="0" smtClean="0">
                <a:solidFill>
                  <a:schemeClr val="tx2"/>
                </a:solidFill>
              </a:rPr>
              <a:t>przez nadawców </a:t>
            </a:r>
            <a:r>
              <a:rPr lang="pl-PL" sz="2400" b="1" dirty="0">
                <a:solidFill>
                  <a:schemeClr val="tx2"/>
                </a:solidFill>
              </a:rPr>
              <a:t>publicznych </a:t>
            </a:r>
            <a:r>
              <a:rPr lang="pl-PL" sz="2400" b="1" dirty="0" smtClean="0">
                <a:solidFill>
                  <a:schemeClr val="tx2"/>
                </a:solidFill>
              </a:rPr>
              <a:t>obowiązków wynikających </a:t>
            </a:r>
            <a:r>
              <a:rPr lang="pl-PL" sz="2400" b="1" dirty="0">
                <a:solidFill>
                  <a:schemeClr val="tx2"/>
                </a:solidFill>
              </a:rPr>
              <a:t>z rozporządzenia </a:t>
            </a:r>
            <a:r>
              <a:rPr lang="pl-PL" sz="2400" b="1" dirty="0" smtClean="0">
                <a:solidFill>
                  <a:schemeClr val="tx2"/>
                </a:solidFill>
              </a:rPr>
              <a:t>KRRiT </a:t>
            </a:r>
            <a:r>
              <a:rPr lang="pl-PL" sz="2400" b="1" dirty="0">
                <a:solidFill>
                  <a:schemeClr val="tx2"/>
                </a:solidFill>
              </a:rPr>
              <a:t>z 29 </a:t>
            </a:r>
            <a:r>
              <a:rPr lang="pl-PL" sz="2400" b="1" dirty="0" smtClean="0">
                <a:solidFill>
                  <a:schemeClr val="tx2"/>
                </a:solidFill>
              </a:rPr>
              <a:t>IV 2011 r.</a:t>
            </a:r>
          </a:p>
          <a:p>
            <a:pPr algn="ctr"/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sprawie trybu postępo­wania związanego z nieodpłatnym </a:t>
            </a:r>
            <a:r>
              <a:rPr lang="pl-PL" dirty="0" smtClean="0">
                <a:solidFill>
                  <a:schemeClr val="tx2"/>
                </a:solidFill>
              </a:rPr>
              <a:t>informo­waniem </a:t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programach jednostek publicz­nej radiofonii i telewizji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o</a:t>
            </a:r>
            <a:r>
              <a:rPr lang="pl-PL" dirty="0">
                <a:solidFill>
                  <a:schemeClr val="tx2"/>
                </a:solidFill>
              </a:rPr>
              <a:t> prowadzonej przez organizacje pożytku publicznego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nieodpłatnej </a:t>
            </a:r>
            <a:r>
              <a:rPr lang="pl-PL" dirty="0">
                <a:solidFill>
                  <a:schemeClr val="tx2"/>
                </a:solidFill>
              </a:rPr>
              <a:t>działalności pożytku </a:t>
            </a:r>
            <a:r>
              <a:rPr lang="pl-PL" dirty="0" smtClean="0">
                <a:solidFill>
                  <a:schemeClr val="tx2"/>
                </a:solidFill>
              </a:rPr>
              <a:t>publicznego</a:t>
            </a:r>
          </a:p>
          <a:p>
            <a:pPr algn="ctr"/>
            <a:r>
              <a:rPr lang="pl-PL" sz="2400" b="1" dirty="0" smtClean="0">
                <a:solidFill>
                  <a:schemeClr val="tx2"/>
                </a:solidFill>
              </a:rPr>
              <a:t>I </a:t>
            </a:r>
            <a:r>
              <a:rPr lang="pl-PL" sz="2400" b="1" dirty="0" err="1" smtClean="0">
                <a:solidFill>
                  <a:schemeClr val="tx2"/>
                </a:solidFill>
              </a:rPr>
              <a:t>i</a:t>
            </a:r>
            <a:r>
              <a:rPr lang="pl-PL" sz="2400" b="1" dirty="0" smtClean="0">
                <a:solidFill>
                  <a:schemeClr val="tx2"/>
                </a:solidFill>
              </a:rPr>
              <a:t> II kwartał 2016 roku</a:t>
            </a:r>
          </a:p>
          <a:p>
            <a:endParaRPr lang="pl-PL" sz="2000" b="1" dirty="0" smtClean="0"/>
          </a:p>
          <a:p>
            <a:endParaRPr lang="pl-PL" sz="2000" b="1" dirty="0" smtClean="0"/>
          </a:p>
          <a:p>
            <a:pPr algn="r"/>
            <a:r>
              <a:rPr lang="pl-PL" sz="1400" dirty="0" smtClean="0">
                <a:solidFill>
                  <a:schemeClr val="tx2"/>
                </a:solidFill>
              </a:rPr>
              <a:t>Warszawa,  13 września 2016 r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8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87398" y="1596741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Spółki radia publicznego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53847" y="2077028"/>
            <a:ext cx="8136904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Nadawcy w różnym stopniu wywiązywali się z realizacji ww. rozporządzenia. Zdecydowanie lepiej niż w poprzednich latach wykonywali normy rozporządzenia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zakresie tzw.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audycji własnych </a:t>
            </a:r>
            <a:r>
              <a:rPr lang="pl-PL" dirty="0">
                <a:solidFill>
                  <a:schemeClr val="tx2"/>
                </a:solidFill>
              </a:rPr>
              <a:t>(nie mniej niż 30 minut na tydzień). W ciągu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26 tygodni przypadających na I półrocze 2016 r. większość spółek nadawała tego typu audycje w wymiarze czasowym zgodnym z normą Rozporządzenia KRRiT we wszystkich tygodniach kontrolowanego okresu. Jedynie, PR SA i Radio Kielce nie zrealizowały wymaganej normy (w siedmiu tygodniach półrocza) oraz Radio Merkury  (w 10 tygodniach).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Nadawcy radiowi nadal mieli problem z realizacją normy dotyczącej emisji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audycji dostarczonych przez organizacje pożytku publicznego</a:t>
            </a:r>
            <a:r>
              <a:rPr lang="pl-PL" dirty="0">
                <a:solidFill>
                  <a:schemeClr val="tx2"/>
                </a:solidFill>
              </a:rPr>
              <a:t>. Przyczyna takiego stanu rzeczy leży po stronie OPP, które nie dostarczały nadawcom spotów informujących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o kampaniach społecznych. Żadna ze spółek nie zrealizowała norm w tym zakresie we wszystkich tygodniach pierwszego półrocza br. Tylko 3 spółki wykonały - ale jedynie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części - obowiązki wynikające w tym zakresie z rozporządzenia: Radio Szczecin zrealizowało wymóg rozporządzenia w ośmiu tygodniach analizowanego okresu, Radio Kielce – w sześciu, a Radio Katowice – w jednym tygodniu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76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 – ciąg dalszy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617984" y="1883733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Spółki </a:t>
            </a:r>
            <a:r>
              <a:rPr lang="pl-PL" dirty="0">
                <a:solidFill>
                  <a:schemeClr val="tx2"/>
                </a:solidFill>
              </a:rPr>
              <a:t>radiowe nie realizowały również normy rozporządzenia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zakresie przekazywania odpisu 1% na rzecz OPP</a:t>
            </a:r>
            <a:r>
              <a:rPr lang="pl-PL" dirty="0">
                <a:solidFill>
                  <a:schemeClr val="tx2"/>
                </a:solidFill>
              </a:rPr>
              <a:t>:</a:t>
            </a:r>
            <a:r>
              <a:rPr lang="pl-PL" b="1" dirty="0">
                <a:solidFill>
                  <a:schemeClr val="tx2"/>
                </a:solidFill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Polskie Radio SA nie wykonało normy czasowej </a:t>
            </a:r>
            <a:r>
              <a:rPr lang="pl-PL" b="1" dirty="0">
                <a:solidFill>
                  <a:schemeClr val="tx2"/>
                </a:solidFill>
              </a:rPr>
              <a:t>w 13 na 17 tygodni </a:t>
            </a:r>
            <a:r>
              <a:rPr lang="pl-PL" dirty="0">
                <a:solidFill>
                  <a:schemeClr val="tx2"/>
                </a:solidFill>
              </a:rPr>
              <a:t>okresu sprawozdawczego. Zgodnie z rozporządzeniem nadawało audycje w jednym wybranym programie ogólnopolskim, tj. w programie 1. Podobne kłopoty odnotowano również w rozgłośniach regionalnych: Radio Merkury nie wykonało normy w żadnym tygodniu okresu sprawozdawczego; Radio RDC –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16 na 17 tygodni; Radio Lublin – w 11 tygodniach, a Radio Opole – w trzech tygodniach.</a:t>
            </a:r>
            <a:r>
              <a:rPr lang="pl-PL" b="1" dirty="0">
                <a:solidFill>
                  <a:schemeClr val="tx2"/>
                </a:solidFill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W programach pozostałych 13 rozgłośni norma nie była realizowana jedynie incydentalnie, w pojedynczych tygodniach okresu sprawozdawczego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01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587398" y="1596741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Telewizja Polska SA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7398" y="2097809"/>
            <a:ext cx="8136904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Co prawda spółka spełniła normy rozporządzenia w zakresie czasu emisji tzw.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audycji własnych </a:t>
            </a:r>
            <a:r>
              <a:rPr lang="pl-PL" dirty="0">
                <a:solidFill>
                  <a:schemeClr val="tx2"/>
                </a:solidFill>
              </a:rPr>
              <a:t>(w większości tygodni badanego okresu przekraczano minimum wskazane w rozporządzeniu nawet 6-krotnie) ale nie respektowała postanowienia rozporządzenia w zakresie emisji tych audycji </a:t>
            </a:r>
            <a:r>
              <a:rPr lang="pl-PL" u="sng" dirty="0">
                <a:solidFill>
                  <a:schemeClr val="tx2"/>
                </a:solidFill>
              </a:rPr>
              <a:t>w jednym wybranym programie ogólnokrajowym</a:t>
            </a:r>
            <a:r>
              <a:rPr lang="pl-PL" dirty="0">
                <a:solidFill>
                  <a:schemeClr val="tx2"/>
                </a:solidFill>
              </a:rPr>
              <a:t> (w rozumieniu art. 26 ust, 2 ustawy o </a:t>
            </a:r>
            <a:r>
              <a:rPr lang="pl-PL" dirty="0" err="1">
                <a:solidFill>
                  <a:schemeClr val="tx2"/>
                </a:solidFill>
              </a:rPr>
              <a:t>rtv</a:t>
            </a:r>
            <a:r>
              <a:rPr lang="pl-PL" dirty="0">
                <a:solidFill>
                  <a:schemeClr val="tx2"/>
                </a:solidFill>
              </a:rPr>
              <a:t>, czyli w TVP1, TVP2,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i TVP Polonia). Emitowała je w kilku programach: TVP 1, TVP 2, w programach regionalnych TVP, w paśmie wspólnym TVP 3 Regionalna oraz w TVP INFO. </a:t>
            </a:r>
          </a:p>
          <a:p>
            <a:pPr marL="285750" lvl="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Spółka – podobnie jak nadawcy radiowi – nie była w stanie zrealizować norm rozporządzenia dotyczących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kampanii społecznych </a:t>
            </a:r>
            <a:r>
              <a:rPr lang="pl-PL" dirty="0">
                <a:solidFill>
                  <a:schemeClr val="tx2"/>
                </a:solidFill>
              </a:rPr>
              <a:t>z powodu niedostarczenia przez OPP odpowiedniej liczby przekazów zawierających tego typu informacje. Wniosek ten dotyczy głównie programów regionalnych, w których normę czasową w I kwartale br. wykonano w połowie, a w II kwartale informacji o kampaniach generalnie nie nadawano. Jedynie w TVP Olsztyn emitowano je w każdym tygodniu </a:t>
            </a:r>
            <a:r>
              <a:rPr lang="pl-PL" dirty="0" smtClean="0">
                <a:solidFill>
                  <a:schemeClr val="tx2"/>
                </a:solidFill>
              </a:rPr>
              <a:t>jednak w </a:t>
            </a:r>
            <a:r>
              <a:rPr lang="pl-PL" dirty="0">
                <a:solidFill>
                  <a:schemeClr val="tx2"/>
                </a:solidFill>
              </a:rPr>
              <a:t>niewielkim wymiarze (zamiast 63 min. zajęły one zaledwie od 2 do 14 min</a:t>
            </a:r>
            <a:r>
              <a:rPr lang="pl-PL" dirty="0" smtClean="0">
                <a:solidFill>
                  <a:schemeClr val="tx2"/>
                </a:solidFill>
              </a:rPr>
              <a:t>. w </a:t>
            </a:r>
            <a:r>
              <a:rPr lang="pl-PL" dirty="0">
                <a:solidFill>
                  <a:schemeClr val="tx2"/>
                </a:solidFill>
              </a:rPr>
              <a:t>tygodniu). Podobnie było w programach ogólnokrajowych. </a:t>
            </a:r>
          </a:p>
        </p:txBody>
      </p:sp>
    </p:spTree>
    <p:extLst>
      <p:ext uri="{BB962C8B-B14F-4D97-AF65-F5344CB8AC3E}">
        <p14:creationId xmlns:p14="http://schemas.microsoft.com/office/powerpoint/2010/main" val="66076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683568" y="1883733"/>
            <a:ext cx="8397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87399" y="1052736"/>
            <a:ext cx="8167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Realizacja </a:t>
            </a:r>
            <a:r>
              <a:rPr lang="pl-PL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 </a:t>
            </a:r>
            <a:r>
              <a:rPr lang="pl-PL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czasowych rozporządzenia – ciąg dalszy</a:t>
            </a:r>
            <a:endParaRPr lang="pl-PL" dirty="0"/>
          </a:p>
        </p:txBody>
      </p:sp>
      <p:sp>
        <p:nvSpPr>
          <p:cNvPr id="10" name="pole tekstowe 9"/>
          <p:cNvSpPr txBox="1"/>
          <p:nvPr/>
        </p:nvSpPr>
        <p:spPr>
          <a:xfrm>
            <a:off x="587398" y="2097809"/>
            <a:ext cx="81369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Spółka nie </a:t>
            </a:r>
            <a:r>
              <a:rPr lang="pl-PL" dirty="0">
                <a:solidFill>
                  <a:schemeClr val="tx2"/>
                </a:solidFill>
              </a:rPr>
              <a:t>realizowała również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wskazań rozporządzenia w zakresie 1%</a:t>
            </a:r>
            <a:r>
              <a:rPr lang="pl-PL" dirty="0">
                <a:solidFill>
                  <a:schemeClr val="tx2"/>
                </a:solidFill>
              </a:rPr>
              <a:t>. Nie zrealizowano wymaganej normy czasowej w żadnym z ogólnopolskich programów z osobna ani w żadnym programie regionalnym. TVP SA niezgodnie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z Rozporządzeniem KRRiT nadawała tego rodzaju audycje w pięciu programach ogólnopolskich, choć rozporządzenie zobowiązuje spółkę do wyboru jednego programu ogólnokrajowego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94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251520" y="1052736"/>
            <a:ext cx="4098122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Rekomendacje DMP: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98415" y="1772816"/>
            <a:ext cx="8280919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pl-PL" smtClean="0">
                <a:solidFill>
                  <a:schemeClr val="tx2"/>
                </a:solidFill>
              </a:rPr>
              <a:t>Wezwania nadawców </a:t>
            </a:r>
            <a:r>
              <a:rPr lang="pl-PL" dirty="0" smtClean="0">
                <a:solidFill>
                  <a:schemeClr val="tx2"/>
                </a:solidFill>
              </a:rPr>
              <a:t>do dostosowania programów do wymagań Rozporządzenia KRRiT z dnia 29 kwietnia 2011 r.</a:t>
            </a:r>
          </a:p>
          <a:p>
            <a:pPr marL="342900" lvl="0" indent="-342900" algn="just">
              <a:spcAft>
                <a:spcPts val="600"/>
              </a:spcAft>
              <a:buFont typeface="+mj-lt"/>
              <a:buAutoNum type="arabicPeriod"/>
            </a:pPr>
            <a:r>
              <a:rPr lang="pl-PL" dirty="0" smtClean="0">
                <a:solidFill>
                  <a:schemeClr val="tx2"/>
                </a:solidFill>
              </a:rPr>
              <a:t>Przeprowadzane </a:t>
            </a:r>
            <a:r>
              <a:rPr lang="pl-PL" dirty="0">
                <a:solidFill>
                  <a:schemeClr val="tx2"/>
                </a:solidFill>
              </a:rPr>
              <a:t>dotychczas kontrole wskazywały na podobne uchybienia w realizacji rozporządzenia, jak wskazane wyżej. KRRiT rozmawiała z nadawcami o powodach nierealizowania zapisów rozporządzenia. Niemalże wszystkie spółki informowały </a:t>
            </a:r>
            <a:r>
              <a:rPr lang="pl-PL" dirty="0" smtClean="0">
                <a:solidFill>
                  <a:schemeClr val="tx2"/>
                </a:solidFill>
              </a:rPr>
              <a:t>o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niedostarczaniu przez OPP przekazów informujących o kampaniach społecznych</a:t>
            </a:r>
            <a:r>
              <a:rPr lang="pl-PL" dirty="0">
                <a:solidFill>
                  <a:schemeClr val="tx2"/>
                </a:solidFill>
              </a:rPr>
              <a:t>.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tej sprawie KRRiT współpracowała z Ministerstwem Pracy i Polityki Społecznej (Departamentem Pożytku Publicznego) oraz z Radą Działalności Pożytku Publicznego. Jednak mimo monitów KRRiT i zapewnień poprawy ze strony OPP sytuacja nie zmieniła się. Nadal nie są dostarczane nadawcom przekazy informujące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o kampaniach społecznych. W tej sytuacji </a:t>
            </a:r>
            <a:r>
              <a:rPr lang="pl-PL" dirty="0" smtClean="0">
                <a:solidFill>
                  <a:schemeClr val="tx2"/>
                </a:solidFill>
              </a:rPr>
              <a:t>zasadna jest nowelizacja </a:t>
            </a:r>
            <a:r>
              <a:rPr lang="pl-PL" dirty="0">
                <a:solidFill>
                  <a:schemeClr val="tx2"/>
                </a:solidFill>
              </a:rPr>
              <a:t>rozporządzenia 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  <a:r>
              <a:rPr lang="pl-PL" dirty="0">
                <a:solidFill>
                  <a:schemeClr val="tx2"/>
                </a:solidFill>
              </a:rPr>
              <a:t>w tym zakresie. </a:t>
            </a:r>
          </a:p>
        </p:txBody>
      </p:sp>
    </p:spTree>
    <p:extLst>
      <p:ext uri="{BB962C8B-B14F-4D97-AF65-F5344CB8AC3E}">
        <p14:creationId xmlns:p14="http://schemas.microsoft.com/office/powerpoint/2010/main" val="177889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251520" y="1052736"/>
            <a:ext cx="554461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Rekomendacje DMP – ciąg dalszy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498415" y="1673453"/>
            <a:ext cx="8280919" cy="5032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pl-PL" dirty="0" smtClean="0">
                <a:solidFill>
                  <a:schemeClr val="tx2"/>
                </a:solidFill>
              </a:rPr>
              <a:t>Nie </a:t>
            </a:r>
            <a:r>
              <a:rPr lang="pl-PL" dirty="0">
                <a:solidFill>
                  <a:schemeClr val="tx2"/>
                </a:solidFill>
              </a:rPr>
              <a:t>jest to jednak jedyna zmiana, która powinna zostać wprowadzona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rozporządzeniu. Spółki zgłaszały również inne uwagi, np. dotyczące ograniczeń </a:t>
            </a:r>
            <a:br>
              <a:rPr lang="pl-PL" dirty="0">
                <a:solidFill>
                  <a:schemeClr val="tx2"/>
                </a:solidFill>
              </a:rPr>
            </a:br>
            <a:r>
              <a:rPr lang="pl-PL" dirty="0">
                <a:solidFill>
                  <a:schemeClr val="tx2"/>
                </a:solidFill>
              </a:rPr>
              <a:t>w konstruowaniu oferty programowej w związku ze wskazaniem w rozporządzeniu szczegółowych pór emisji przekazów dotyczących </a:t>
            </a:r>
            <a:r>
              <a:rPr lang="pl-PL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kampanii społecznych oraz propagowaniu odpisu 1%</a:t>
            </a:r>
            <a:r>
              <a:rPr lang="pl-PL" dirty="0">
                <a:solidFill>
                  <a:schemeClr val="tx2"/>
                </a:solidFill>
              </a:rPr>
              <a:t>. Telewizja Polska SA złożyła do KRRiT wniosek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z </a:t>
            </a:r>
            <a:r>
              <a:rPr lang="pl-PL" dirty="0">
                <a:solidFill>
                  <a:schemeClr val="tx2"/>
                </a:solidFill>
              </a:rPr>
              <a:t>propozycją zmiany rozporządzenia, wprowadzającej możliwość emisji audycji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o </a:t>
            </a:r>
            <a:r>
              <a:rPr lang="pl-PL" dirty="0">
                <a:solidFill>
                  <a:schemeClr val="tx2"/>
                </a:solidFill>
              </a:rPr>
              <a:t>OPP nie </a:t>
            </a:r>
            <a:r>
              <a:rPr lang="pl-PL" dirty="0" smtClean="0">
                <a:solidFill>
                  <a:schemeClr val="tx2"/>
                </a:solidFill>
              </a:rPr>
              <a:t>w </a:t>
            </a:r>
            <a:r>
              <a:rPr lang="pl-PL" dirty="0">
                <a:solidFill>
                  <a:schemeClr val="tx2"/>
                </a:solidFill>
              </a:rPr>
              <a:t>jednym programie, a w kilku wybranych przez nadawcę. </a:t>
            </a:r>
            <a:r>
              <a:rPr lang="pl-PL" dirty="0" smtClean="0">
                <a:solidFill>
                  <a:schemeClr val="tx2"/>
                </a:solidFill>
              </a:rPr>
              <a:t> 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pl-PL" dirty="0" smtClean="0">
                <a:solidFill>
                  <a:schemeClr val="tx2"/>
                </a:solidFill>
              </a:rPr>
              <a:t>Konieczne są również zmiany rozporządzenia  o charakterze organizacyjno-technicznym, które ułatwią nadawcom przygotowanie sprawozdań, jak też usprawnią ich analizę. Dotyczy to, m.in. wprowadzenia obowiązku przekazywania sprawozdań w formie elektronicznej w postaci edytowalnych plików MS Excel oraz uproszczenia wzorów formularzy sprawozdawczych.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r>
              <a:rPr lang="pl-PL" dirty="0" smtClean="0">
                <a:solidFill>
                  <a:schemeClr val="tx2"/>
                </a:solidFill>
              </a:rPr>
              <a:t>Nowelizacja </a:t>
            </a:r>
            <a:r>
              <a:rPr lang="pl-PL" dirty="0">
                <a:solidFill>
                  <a:schemeClr val="tx2"/>
                </a:solidFill>
              </a:rPr>
              <a:t>rozporządzenia nie tylko wyjdzie naprzeciw zgłaszanym postulatom, ale także może przyczynić się do skuteczniejszego informowania przez media publiczne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o </a:t>
            </a:r>
            <a:r>
              <a:rPr lang="pl-PL" dirty="0">
                <a:solidFill>
                  <a:schemeClr val="tx2"/>
                </a:solidFill>
              </a:rPr>
              <a:t>nieodpłatnej działalności organizacji pożytku publicznego oraz zachęcania odbiorców do wspierania ich funkcjonowania</a:t>
            </a:r>
            <a:r>
              <a:rPr lang="pl-PL" dirty="0" smtClean="0">
                <a:solidFill>
                  <a:schemeClr val="tx2"/>
                </a:solidFill>
              </a:rPr>
              <a:t>.</a:t>
            </a:r>
          </a:p>
          <a:p>
            <a:pPr marL="342900" indent="-342900" algn="just">
              <a:spcAft>
                <a:spcPts val="600"/>
              </a:spcAft>
              <a:buFont typeface="+mj-lt"/>
              <a:buAutoNum type="arabicPeriod" startAt="3"/>
            </a:pP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979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ole tekstowe 6"/>
          <p:cNvSpPr txBox="1"/>
          <p:nvPr/>
        </p:nvSpPr>
        <p:spPr>
          <a:xfrm>
            <a:off x="2984728" y="5373216"/>
            <a:ext cx="5607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Prezentację przygotował zespół DMP</a:t>
            </a:r>
            <a:endParaRPr lang="pl-PL" sz="16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2195736" y="3140968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Dziękujemy </a:t>
            </a:r>
            <a:r>
              <a:rPr lang="pl-PL" sz="3200" b="1" dirty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za </a:t>
            </a:r>
            <a:r>
              <a:rPr lang="pl-PL" sz="3200" b="1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uwagę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60493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I </a:t>
            </a:r>
            <a:r>
              <a:rPr lang="pl-PL" altLang="pl-PL" b="0" dirty="0" err="1" smtClean="0">
                <a:solidFill>
                  <a:schemeClr val="tx2"/>
                </a:solidFill>
              </a:rPr>
              <a:t>i</a:t>
            </a:r>
            <a:r>
              <a:rPr lang="pl-PL" altLang="pl-PL" b="0" dirty="0" smtClean="0">
                <a:solidFill>
                  <a:schemeClr val="tx2"/>
                </a:solidFill>
              </a:rPr>
              <a:t> II kwartał 2016 roku – dane na podstawie sprawozdań nadawców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617921" y="1916832"/>
            <a:ext cx="7848872" cy="256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pl-PL" altLang="pl-PL" dirty="0">
                <a:solidFill>
                  <a:schemeClr val="accent2"/>
                </a:solidFill>
              </a:rPr>
              <a:t>Artykuł </a:t>
            </a:r>
            <a:r>
              <a:rPr lang="pl-PL" altLang="pl-PL" dirty="0" smtClean="0">
                <a:solidFill>
                  <a:schemeClr val="accent2"/>
                </a:solidFill>
              </a:rPr>
              <a:t>23a </a:t>
            </a:r>
            <a:r>
              <a:rPr lang="pl-PL" altLang="pl-PL" dirty="0">
                <a:solidFill>
                  <a:schemeClr val="accent2"/>
                </a:solidFill>
              </a:rPr>
              <a:t>ustawy o radiofonii i telewizji </a:t>
            </a:r>
            <a:r>
              <a:rPr lang="pl-PL" altLang="pl-PL" dirty="0" smtClean="0">
                <a:solidFill>
                  <a:schemeClr val="accent2"/>
                </a:solidFill>
              </a:rPr>
              <a:t>nakłada na jednostki </a:t>
            </a:r>
            <a:r>
              <a:rPr lang="pl-PL" altLang="pl-PL" dirty="0">
                <a:solidFill>
                  <a:schemeClr val="accent2"/>
                </a:solidFill>
              </a:rPr>
              <a:t>publicznej radiofonii i telewizji </a:t>
            </a:r>
            <a:r>
              <a:rPr lang="pl-PL" altLang="pl-PL" dirty="0" smtClean="0">
                <a:solidFill>
                  <a:schemeClr val="accent2"/>
                </a:solidFill>
              </a:rPr>
              <a:t>obowiązek stwarzania organizacjom pożytku publicznego możliwości nieodpłatnego informowania o prowadzonej przez te organizacje działalności nieodpłatnej. 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pl-PL" dirty="0" smtClean="0">
                <a:solidFill>
                  <a:schemeClr val="accent2"/>
                </a:solidFill>
              </a:rPr>
              <a:t>Rozporządzeniem </a:t>
            </a:r>
            <a:r>
              <a:rPr lang="pl-PL" dirty="0">
                <a:solidFill>
                  <a:schemeClr val="accent2"/>
                </a:solidFill>
              </a:rPr>
              <a:t>KRRiT z dnia 29 kwietnia 2011 roku (Dz.U. z 2011 roku, Nr 109 poz.638</a:t>
            </a:r>
            <a:r>
              <a:rPr lang="pl-PL" dirty="0" smtClean="0">
                <a:solidFill>
                  <a:schemeClr val="accent2"/>
                </a:solidFill>
              </a:rPr>
              <a:t>) w </a:t>
            </a:r>
            <a:r>
              <a:rPr lang="pl-PL" dirty="0">
                <a:solidFill>
                  <a:schemeClr val="accent2"/>
                </a:solidFill>
              </a:rPr>
              <a:t>spra­wie postępowania związanego z nieodpłatnym informowaniem w programach jednostek publicznej radiofonii i telewizji o prowadzonej przez organizacje pożytku publicznego nieodpłatnej działalności pożytku </a:t>
            </a:r>
            <a:r>
              <a:rPr lang="pl-PL" dirty="0" smtClean="0">
                <a:solidFill>
                  <a:schemeClr val="accent2"/>
                </a:solidFill>
              </a:rPr>
              <a:t>publicznego</a:t>
            </a:r>
            <a:endParaRPr lang="pl-PL" altLang="pl-PL" dirty="0">
              <a:solidFill>
                <a:schemeClr val="accent2"/>
              </a:solidFill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51085" y="1124744"/>
            <a:ext cx="42712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Prawne podstawy kontroli: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958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2" name="Prostokąt 1"/>
          <p:cNvSpPr/>
          <p:nvPr/>
        </p:nvSpPr>
        <p:spPr>
          <a:xfrm>
            <a:off x="590926" y="1124744"/>
            <a:ext cx="305352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Przedmiot kontroli: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/>
          <p:cNvSpPr txBox="1"/>
          <p:nvPr/>
        </p:nvSpPr>
        <p:spPr>
          <a:xfrm>
            <a:off x="590926" y="1810487"/>
            <a:ext cx="7344816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>
                <a:solidFill>
                  <a:schemeClr val="tx2"/>
                </a:solidFill>
              </a:rPr>
              <a:t>Na podstawie Rozporządzenia KRRiT z 29 kwietnia 2011 roku nadawcy publiczni zobowiązani są m.in. do: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nadawania audycji własnych, </a:t>
            </a:r>
            <a:r>
              <a:rPr lang="pl-PL" altLang="pl-PL" dirty="0" smtClean="0">
                <a:solidFill>
                  <a:schemeClr val="tx2"/>
                </a:solidFill>
              </a:rPr>
              <a:t>informujących </a:t>
            </a:r>
            <a:r>
              <a:rPr lang="pl-PL" altLang="pl-PL" dirty="0">
                <a:solidFill>
                  <a:schemeClr val="tx2"/>
                </a:solidFill>
              </a:rPr>
              <a:t>o prowadzonej przez </a:t>
            </a:r>
            <a:r>
              <a:rPr lang="pl-PL" altLang="pl-PL" dirty="0" smtClean="0">
                <a:solidFill>
                  <a:schemeClr val="tx2"/>
                </a:solidFill>
              </a:rPr>
              <a:t>OPP </a:t>
            </a:r>
            <a:r>
              <a:rPr lang="pl-PL" altLang="pl-PL" dirty="0">
                <a:solidFill>
                  <a:schemeClr val="tx2"/>
                </a:solidFill>
              </a:rPr>
              <a:t>działalności </a:t>
            </a:r>
            <a:r>
              <a:rPr lang="pl-PL" altLang="pl-PL" dirty="0" smtClean="0">
                <a:solidFill>
                  <a:schemeClr val="tx2"/>
                </a:solidFill>
              </a:rPr>
              <a:t>nieodpłatnej;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>
                <a:solidFill>
                  <a:schemeClr val="tx2"/>
                </a:solidFill>
              </a:rPr>
              <a:t>p</a:t>
            </a:r>
            <a:r>
              <a:rPr lang="pl-PL" dirty="0" smtClean="0">
                <a:solidFill>
                  <a:schemeClr val="tx2"/>
                </a:solidFill>
              </a:rPr>
              <a:t>rezentowania przekazów dotyczących</a:t>
            </a:r>
            <a:r>
              <a:rPr lang="pl-PL" altLang="pl-PL" dirty="0" smtClean="0">
                <a:solidFill>
                  <a:schemeClr val="tx2"/>
                </a:solidFill>
              </a:rPr>
              <a:t> kampanii społecznych dostarczanych nadawcom publicznym przez OPP</a:t>
            </a:r>
            <a:r>
              <a:rPr lang="pl-PL" altLang="pl-PL" dirty="0">
                <a:solidFill>
                  <a:schemeClr val="tx2"/>
                </a:solidFill>
              </a:rPr>
              <a:t>;</a:t>
            </a:r>
            <a:endParaRPr lang="pl-PL" altLang="pl-PL" dirty="0" smtClean="0">
              <a:solidFill>
                <a:schemeClr val="tx2"/>
              </a:solidFill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popularyzowania odpisu 1% na OPP od podatku dochodowego od osób fizycznych.</a:t>
            </a:r>
          </a:p>
        </p:txBody>
      </p:sp>
      <p:sp>
        <p:nvSpPr>
          <p:cNvPr id="9" name="Prostokąt 8"/>
          <p:cNvSpPr/>
          <p:nvPr/>
        </p:nvSpPr>
        <p:spPr>
          <a:xfrm>
            <a:off x="683568" y="4349644"/>
            <a:ext cx="4376904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Wymagania rozporządzenia: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83568" y="4942893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dirty="0" smtClean="0">
                <a:solidFill>
                  <a:schemeClr val="tx2"/>
                </a:solidFill>
              </a:rPr>
              <a:t>Zgodnie z ww. Rozporządzeniem KRRiT nadawcy zobowiązani są do przestrzegania norm czasowych rozpowszechniania ww. audycji i przekazów:</a:t>
            </a:r>
            <a:endParaRPr lang="pl-PL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03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pic>
        <p:nvPicPr>
          <p:cNvPr id="4" name="Obraz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6237288"/>
            <a:ext cx="2398713" cy="46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5999248" y="6381749"/>
            <a:ext cx="26052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l-PL" altLang="pl-PL" sz="1000" dirty="0">
                <a:solidFill>
                  <a:schemeClr val="tx2"/>
                </a:solidFill>
              </a:rPr>
              <a:t>Departament Mediów Publicznych Biura KRRiT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431540" y="1988840"/>
            <a:ext cx="8136904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b="1" dirty="0" smtClean="0">
                <a:solidFill>
                  <a:schemeClr val="tx2"/>
                </a:solidFill>
              </a:rPr>
              <a:t>Czas </a:t>
            </a:r>
            <a:r>
              <a:rPr lang="pl-PL" b="1" dirty="0">
                <a:solidFill>
                  <a:schemeClr val="tx2"/>
                </a:solidFill>
              </a:rPr>
              <a:t>rozpowszechniania audycji przy­go­towanych przez </a:t>
            </a:r>
            <a:r>
              <a:rPr lang="pl-PL" b="1" dirty="0" smtClean="0">
                <a:solidFill>
                  <a:schemeClr val="tx2"/>
                </a:solidFill>
              </a:rPr>
              <a:t>spółki mediów publicznych</a:t>
            </a:r>
            <a:r>
              <a:rPr lang="pl-PL" dirty="0" smtClean="0">
                <a:solidFill>
                  <a:schemeClr val="tx2"/>
                </a:solidFill>
              </a:rPr>
              <a:t>, powinien </a:t>
            </a:r>
            <a:r>
              <a:rPr lang="pl-PL" dirty="0">
                <a:solidFill>
                  <a:schemeClr val="tx2"/>
                </a:solidFill>
              </a:rPr>
              <a:t>wynosić nie mniej niż </a:t>
            </a:r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minut w ciągu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tygodnia </a:t>
            </a:r>
            <a:r>
              <a:rPr lang="pl-PL" dirty="0" smtClean="0">
                <a:solidFill>
                  <a:schemeClr val="tx2"/>
                </a:solidFill>
              </a:rPr>
              <a:t>(§ </a:t>
            </a:r>
            <a:r>
              <a:rPr lang="pl-PL" dirty="0">
                <a:solidFill>
                  <a:schemeClr val="tx2"/>
                </a:solidFill>
              </a:rPr>
              <a:t>2 ust. 3 pkt 1).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b="1" dirty="0" smtClean="0">
                <a:solidFill>
                  <a:schemeClr val="tx2"/>
                </a:solidFill>
              </a:rPr>
              <a:t>Czas </a:t>
            </a:r>
            <a:r>
              <a:rPr lang="pl-PL" b="1" dirty="0">
                <a:solidFill>
                  <a:schemeClr val="tx2"/>
                </a:solidFill>
              </a:rPr>
              <a:t>rozpowszechniania </a:t>
            </a:r>
            <a:r>
              <a:rPr lang="pl-PL" b="1" dirty="0" smtClean="0">
                <a:solidFill>
                  <a:schemeClr val="tx2"/>
                </a:solidFill>
              </a:rPr>
              <a:t>przekazów prezentujących </a:t>
            </a:r>
            <a:r>
              <a:rPr lang="pl-PL" b="1" dirty="0">
                <a:solidFill>
                  <a:schemeClr val="tx2"/>
                </a:solidFill>
              </a:rPr>
              <a:t>kampanie społeczne dostarczanych </a:t>
            </a:r>
            <a:r>
              <a:rPr lang="pl-PL" b="1" dirty="0" smtClean="0">
                <a:solidFill>
                  <a:schemeClr val="tx2"/>
                </a:solidFill>
              </a:rPr>
              <a:t>nadawcom publicznym przez </a:t>
            </a:r>
            <a:r>
              <a:rPr lang="pl-PL" b="1" dirty="0">
                <a:solidFill>
                  <a:schemeClr val="tx2"/>
                </a:solidFill>
              </a:rPr>
              <a:t>OPP</a:t>
            </a:r>
            <a:r>
              <a:rPr lang="pl-PL" dirty="0">
                <a:solidFill>
                  <a:schemeClr val="tx2"/>
                </a:solidFill>
              </a:rPr>
              <a:t>, </a:t>
            </a:r>
            <a:r>
              <a:rPr lang="pl-PL" dirty="0" smtClean="0">
                <a:solidFill>
                  <a:schemeClr val="tx2"/>
                </a:solidFill>
              </a:rPr>
              <a:t>powinien wynosić nie </a:t>
            </a:r>
            <a:r>
              <a:rPr lang="pl-PL" dirty="0">
                <a:solidFill>
                  <a:schemeClr val="tx2"/>
                </a:solidFill>
              </a:rPr>
              <a:t>mniej niż </a:t>
            </a:r>
            <a:r>
              <a:rPr lang="pl-PL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 minut w dobowym czasie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nadawania, tj. 63 minuty/tydzień </a:t>
            </a:r>
            <a:r>
              <a:rPr lang="pl-PL" dirty="0" smtClean="0">
                <a:solidFill>
                  <a:schemeClr val="tx2"/>
                </a:solidFill>
              </a:rPr>
              <a:t>w czterech porach nadawania  określonych w § </a:t>
            </a:r>
            <a:r>
              <a:rPr lang="pl-PL" dirty="0">
                <a:solidFill>
                  <a:schemeClr val="tx2"/>
                </a:solidFill>
              </a:rPr>
              <a:t>2 ust. 3 pkt </a:t>
            </a:r>
            <a:r>
              <a:rPr lang="pl-PL" dirty="0" smtClean="0">
                <a:solidFill>
                  <a:schemeClr val="tx2"/>
                </a:solidFill>
              </a:rPr>
              <a:t>3.</a:t>
            </a:r>
          </a:p>
          <a:p>
            <a:pPr marL="342900" lvl="0" indent="-342900" algn="just"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b="1" dirty="0">
                <a:solidFill>
                  <a:schemeClr val="tx2"/>
                </a:solidFill>
              </a:rPr>
              <a:t>Czas rozpowszechniania przekazów </a:t>
            </a:r>
            <a:r>
              <a:rPr lang="pl-PL" b="1" dirty="0" smtClean="0">
                <a:solidFill>
                  <a:schemeClr val="tx2"/>
                </a:solidFill>
              </a:rPr>
              <a:t>dotyczących popularyzowania odpisu 1% na OPP </a:t>
            </a:r>
            <a:r>
              <a:rPr lang="pl-PL" dirty="0" smtClean="0">
                <a:solidFill>
                  <a:schemeClr val="tx2"/>
                </a:solidFill>
              </a:rPr>
              <a:t>powinien wynosić nie mniej niż </a:t>
            </a:r>
            <a:r>
              <a:rPr lang="pl-PL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minut na dobę, tj. 42 minuty/tydzień </a:t>
            </a:r>
            <a:r>
              <a:rPr lang="pl-PL" dirty="0" smtClean="0">
                <a:solidFill>
                  <a:schemeClr val="tx2"/>
                </a:solidFill>
              </a:rPr>
              <a:t/>
            </a:r>
            <a:br>
              <a:rPr lang="pl-PL" dirty="0" smtClean="0">
                <a:solidFill>
                  <a:schemeClr val="tx2"/>
                </a:solidFill>
              </a:rPr>
            </a:br>
            <a:r>
              <a:rPr lang="pl-PL" dirty="0" smtClean="0">
                <a:solidFill>
                  <a:schemeClr val="tx2"/>
                </a:solidFill>
              </a:rPr>
              <a:t>w czterech porach nadawania określonych w § </a:t>
            </a:r>
            <a:r>
              <a:rPr lang="pl-PL" dirty="0">
                <a:solidFill>
                  <a:schemeClr val="tx2"/>
                </a:solidFill>
              </a:rPr>
              <a:t>2 ust. 3 pkt </a:t>
            </a:r>
            <a:r>
              <a:rPr lang="pl-PL" dirty="0" smtClean="0">
                <a:solidFill>
                  <a:schemeClr val="tx2"/>
                </a:solidFill>
              </a:rPr>
              <a:t>2.</a:t>
            </a:r>
            <a:endParaRPr lang="pl-PL" dirty="0">
              <a:solidFill>
                <a:schemeClr val="tx2"/>
              </a:solidFill>
            </a:endParaRPr>
          </a:p>
        </p:txBody>
      </p:sp>
      <p:cxnSp>
        <p:nvCxnSpPr>
          <p:cNvPr id="7" name="Łącznik prostoliniowy 6"/>
          <p:cNvCxnSpPr/>
          <p:nvPr/>
        </p:nvCxnSpPr>
        <p:spPr>
          <a:xfrm>
            <a:off x="683568" y="978987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/>
          <p:cNvSpPr/>
          <p:nvPr/>
        </p:nvSpPr>
        <p:spPr>
          <a:xfrm>
            <a:off x="395536" y="1181234"/>
            <a:ext cx="6877588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Normy czasowe określone w rozporządzeniu:</a:t>
            </a:r>
            <a:endParaRPr lang="pl-PL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8076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83568" y="1082422"/>
            <a:ext cx="8460432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13 tygodniach I kwartału 2016 r. – audycje własne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683567" y="1628800"/>
            <a:ext cx="825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 smtClean="0"/>
              <a:t>Wykres obrazuje realizację normy czasowej dotyczącej audycji własnych w 13 tygodniach I kwartału. </a:t>
            </a:r>
            <a:r>
              <a:rPr lang="pl-P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794287"/>
              </p:ext>
            </p:extLst>
          </p:nvPr>
        </p:nvGraphicFramePr>
        <p:xfrm>
          <a:off x="214694" y="2523611"/>
          <a:ext cx="8570595" cy="424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28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139" y="1018352"/>
            <a:ext cx="820891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13 tygodniach I kwartału 2016 r. – </a:t>
            </a:r>
            <a:b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kampanie społeczne (przekazy dostarczane przez  OPP)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514185" y="1772816"/>
            <a:ext cx="82588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/>
              <a:t>Wykres obrazuje realizację normy czasowej dotyczącej </a:t>
            </a:r>
            <a:r>
              <a:rPr lang="pl-PL" sz="1400" b="1" dirty="0" smtClean="0"/>
              <a:t>przekazów informujących o kampaniach społecznych w 13 </a:t>
            </a:r>
            <a:r>
              <a:rPr lang="pl-PL" sz="1400" b="1" dirty="0"/>
              <a:t>tygodniach I kwartału. </a:t>
            </a:r>
            <a: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b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03023"/>
              </p:ext>
            </p:extLst>
          </p:nvPr>
        </p:nvGraphicFramePr>
        <p:xfrm>
          <a:off x="0" y="2459305"/>
          <a:ext cx="8572499" cy="4258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640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683568" y="1018352"/>
            <a:ext cx="7992888" cy="36933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w 13 tygodniach II kwartału 2016 r. – audycje własne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8316357"/>
              </p:ext>
            </p:extLst>
          </p:nvPr>
        </p:nvGraphicFramePr>
        <p:xfrm>
          <a:off x="202485" y="2420888"/>
          <a:ext cx="8712847" cy="4245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654388" y="1589584"/>
            <a:ext cx="825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 smtClean="0"/>
              <a:t>Wykres obrazuje realizację normy czasowej dotyczącej audycji własnych w 13 tygodniach II kwartału. </a:t>
            </a:r>
            <a:r>
              <a:rPr lang="pl-P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511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  <a:p>
            <a:pPr algn="ctr">
              <a:buClrTx/>
              <a:buFontTx/>
              <a:buNone/>
            </a:pPr>
            <a:r>
              <a:rPr lang="pl-PL" altLang="pl-PL" b="0" dirty="0" smtClean="0">
                <a:solidFill>
                  <a:schemeClr val="tx2"/>
                </a:solidFill>
              </a:rPr>
              <a:t> </a:t>
            </a:r>
            <a:endParaRPr lang="pl-PL" altLang="pl-PL" b="0" dirty="0">
              <a:solidFill>
                <a:schemeClr val="tx2"/>
              </a:solidFill>
            </a:endParaRP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552" y="1018352"/>
            <a:ext cx="8136904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13 tygodniach II kwartału 2016 r. – </a:t>
            </a:r>
            <a:b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kampanie społeczne (przekazy dostarczane przez OPP)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11" name="Wykres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3534787"/>
              </p:ext>
            </p:extLst>
          </p:nvPr>
        </p:nvGraphicFramePr>
        <p:xfrm>
          <a:off x="23499" y="2488423"/>
          <a:ext cx="8462713" cy="4173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514185" y="1772816"/>
            <a:ext cx="82588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/>
              <a:t>Wykres obrazuje realizację normy czasowej dotyczącej </a:t>
            </a:r>
            <a:r>
              <a:rPr lang="pl-PL" sz="1400" b="1" dirty="0" smtClean="0"/>
              <a:t>przekazów informujących o kampaniach społecznych w 13 </a:t>
            </a:r>
            <a:r>
              <a:rPr lang="pl-PL" sz="1400" b="1" dirty="0"/>
              <a:t>tygodniach </a:t>
            </a:r>
            <a:r>
              <a:rPr lang="pl-PL" sz="1400" b="1" dirty="0" smtClean="0"/>
              <a:t>II </a:t>
            </a:r>
            <a:r>
              <a:rPr lang="pl-PL" sz="1400" b="1" dirty="0"/>
              <a:t>kwartału. </a:t>
            </a:r>
            <a: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br>
              <a:rPr lang="pl-PL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1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5045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95536" y="332656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altLang="pl-PL" dirty="0">
                <a:solidFill>
                  <a:schemeClr val="tx2"/>
                </a:solidFill>
              </a:rPr>
              <a:t>Organizacje pożytku publicznego w programach mediów publicznych</a:t>
            </a:r>
          </a:p>
          <a:p>
            <a:pPr algn="ctr">
              <a:buClrTx/>
              <a:buFontTx/>
              <a:buNone/>
            </a:pPr>
            <a:r>
              <a:rPr lang="pl-PL" altLang="pl-PL" dirty="0">
                <a:solidFill>
                  <a:schemeClr val="tx2"/>
                </a:solidFill>
              </a:rPr>
              <a:t>I </a:t>
            </a:r>
            <a:r>
              <a:rPr lang="pl-PL" altLang="pl-PL" dirty="0" err="1">
                <a:solidFill>
                  <a:schemeClr val="tx2"/>
                </a:solidFill>
              </a:rPr>
              <a:t>i</a:t>
            </a:r>
            <a:r>
              <a:rPr lang="pl-PL" altLang="pl-PL" dirty="0">
                <a:solidFill>
                  <a:schemeClr val="tx2"/>
                </a:solidFill>
              </a:rPr>
              <a:t> II kwartał 2016 roku – dane na podstawie sprawozdań nadawców </a:t>
            </a:r>
          </a:p>
        </p:txBody>
      </p:sp>
      <p:cxnSp>
        <p:nvCxnSpPr>
          <p:cNvPr id="6" name="Łącznik prostoliniowy 5"/>
          <p:cNvCxnSpPr/>
          <p:nvPr/>
        </p:nvCxnSpPr>
        <p:spPr>
          <a:xfrm>
            <a:off x="683568" y="980728"/>
            <a:ext cx="770485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rostokąt 1"/>
          <p:cNvSpPr/>
          <p:nvPr/>
        </p:nvSpPr>
        <p:spPr>
          <a:xfrm>
            <a:off x="539139" y="1018352"/>
            <a:ext cx="820891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just"/>
            <a:r>
              <a:rPr lang="pl-PL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Wykonanie norm czasowych w 17 tygodniach 2016 r. – popularyzowanie przekazywania na rzecz OPP odpisu 1% podatku dochodowego</a:t>
            </a:r>
            <a:endParaRPr lang="pl-P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5" name="Wykres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314200"/>
              </p:ext>
            </p:extLst>
          </p:nvPr>
        </p:nvGraphicFramePr>
        <p:xfrm>
          <a:off x="214694" y="2492897"/>
          <a:ext cx="8570595" cy="4256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Prostokąt 6"/>
          <p:cNvSpPr/>
          <p:nvPr/>
        </p:nvSpPr>
        <p:spPr>
          <a:xfrm>
            <a:off x="546614" y="1844824"/>
            <a:ext cx="82588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l-PL" sz="1400" b="1" dirty="0" smtClean="0"/>
              <a:t>Wykres obrazuje realizację normy czasowej dotyczącej odpisu 1% w 17 tygodniach 2016 r. </a:t>
            </a:r>
            <a:r>
              <a:rPr lang="pl-PL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Kolorem niebieskim zaznaczono liczbę tygodni, w których realizowano normę, </a:t>
            </a:r>
            <a:r>
              <a:rPr lang="pl-PL" sz="1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czerwonym brak jej realizacji.</a:t>
            </a:r>
            <a:endParaRPr lang="pl-PL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496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5190</TotalTime>
  <Words>1076</Words>
  <Application>Microsoft Office PowerPoint</Application>
  <PresentationFormat>Pokaz na ekranie (4:3)</PresentationFormat>
  <Paragraphs>99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Firlej Jaroslaw</dc:creator>
  <cp:lastModifiedBy>Czuczman Karolina</cp:lastModifiedBy>
  <cp:revision>355</cp:revision>
  <cp:lastPrinted>2015-12-16T09:59:20Z</cp:lastPrinted>
  <dcterms:created xsi:type="dcterms:W3CDTF">2015-11-27T13:19:25Z</dcterms:created>
  <dcterms:modified xsi:type="dcterms:W3CDTF">2020-09-28T11:38:09Z</dcterms:modified>
</cp:coreProperties>
</file>