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4" r:id="rId3"/>
    <p:sldId id="352" r:id="rId4"/>
    <p:sldId id="371" r:id="rId5"/>
    <p:sldId id="372" r:id="rId6"/>
    <p:sldId id="373" r:id="rId7"/>
    <p:sldId id="356" r:id="rId8"/>
    <p:sldId id="357" r:id="rId9"/>
    <p:sldId id="358" r:id="rId10"/>
    <p:sldId id="368" r:id="rId11"/>
    <p:sldId id="369" r:id="rId12"/>
    <p:sldId id="370" r:id="rId13"/>
    <p:sldId id="359" r:id="rId14"/>
    <p:sldId id="361" r:id="rId15"/>
    <p:sldId id="362" r:id="rId16"/>
    <p:sldId id="364" r:id="rId17"/>
    <p:sldId id="365" r:id="rId18"/>
    <p:sldId id="366" r:id="rId19"/>
    <p:sldId id="360" r:id="rId20"/>
    <p:sldId id="348" r:id="rId21"/>
    <p:sldId id="353" r:id="rId22"/>
    <p:sldId id="278" r:id="rId23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8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8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A3DB4-1EAF-46D5-AC23-F07601B2B9C1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709"/>
            <a:ext cx="2930574" cy="498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010" y="9443709"/>
            <a:ext cx="2930574" cy="498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445E5-6182-4892-991C-D69AD1C725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294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EB59C-E76B-41CD-AAE2-E48A7AB4B10A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BBFC9-9574-4734-9AD0-AB6D34C4A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7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BFC9-9574-4734-9AD0-AB6D34C4AE2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53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BFC9-9574-4734-9AD0-AB6D34C4AE2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7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D786-8C67-4C88-938E-B85344DF052E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5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B1C-C121-4E3D-B115-58E2F31B527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8890-9E72-4E4C-A0EC-E03BB1D88AD8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83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7201-293D-464C-BE17-07B30368AA74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2741-86D7-448A-A9F8-7749B57C1AF3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375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108-3516-43F4-8957-2E13C88652F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9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C3B2-1910-4D11-A223-240D3684F5B0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3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AFB2-ACDD-446B-BF4F-82AB818F4AA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7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F109-3FFD-48EA-8D34-7FAE861CB8D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6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90E2-15E4-4867-9405-EE45281292A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4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CBA6-985B-4B5B-B4B5-195F30A083B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0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3401-5FF1-4DD9-A449-39EC4EE31AA4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D2-9DBA-4903-A69C-5B6E0353B0A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0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C7DF-C83B-44C1-BCF2-7F39A817B738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5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B214-2C51-43BE-B77E-9DADE4F7F92F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0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2137-81FF-49B0-A9FC-5FCBC7E3A527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7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05C39-2EA6-4D6B-81F4-249740CEF5D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gov.pl/wp-content/uploads/2018/04/Poradnik-Dobrej-Praktyki-Higienicznej-i-Produkcyjnej-przy-produkcji-%C5%BCywno%C5%9Bci-niezwierz%C4%99cego-pochodenia-w-warunkach-domowych-z-wykorzystaniem-surowc%C3%B3w-ro%C5%9Blinnych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6987" y="1722965"/>
            <a:ext cx="9142412" cy="2017346"/>
          </a:xfrm>
        </p:spPr>
        <p:txBody>
          <a:bodyPr>
            <a:noAutofit/>
          </a:bodyPr>
          <a:lstStyle/>
          <a:p>
            <a:pPr algn="ctr"/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Produkcja i sprzedaż żywności przez Koła Gospodyń Wiejskich</a:t>
            </a:r>
            <a:br>
              <a:rPr lang="pl-PL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wymagania sanitarno- higieniczne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906419" y="4817696"/>
            <a:ext cx="5119687" cy="1534862"/>
          </a:xfrm>
        </p:spPr>
        <p:txBody>
          <a:bodyPr>
            <a:normAutofit/>
          </a:bodyPr>
          <a:lstStyle/>
          <a:p>
            <a:pPr algn="l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76208"/>
              </p:ext>
            </p:extLst>
          </p:nvPr>
        </p:nvGraphicFramePr>
        <p:xfrm>
          <a:off x="1282330" y="115366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Fotografia Photo Editor" r:id="rId4" imgW="4896533" imgH="4847619" progId="MSPhotoEd.3">
                  <p:embed/>
                </p:oleObj>
              </mc:Choice>
              <mc:Fallback>
                <p:oleObj name="Fotografia Photo Editor" r:id="rId4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330" y="115366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6"/>
          <p:cNvSpPr>
            <a:spLocks noChangeArrowheads="1"/>
          </p:cNvSpPr>
          <p:nvPr/>
        </p:nvSpPr>
        <p:spPr bwMode="auto">
          <a:xfrm>
            <a:off x="2819400" y="218005"/>
            <a:ext cx="593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0" algn="l"/>
              </a:tabLst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PAŃSTWOWY POWIATOWY INSPEKTOR SANITARNY W MOŃKACH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0" algn="l"/>
              </a:tabLst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Line 135"/>
          <p:cNvSpPr>
            <a:spLocks noChangeShapeType="1"/>
          </p:cNvSpPr>
          <p:nvPr/>
        </p:nvSpPr>
        <p:spPr bwMode="auto">
          <a:xfrm>
            <a:off x="2870200" y="762190"/>
            <a:ext cx="5143500" cy="0"/>
          </a:xfrm>
          <a:prstGeom prst="line">
            <a:avLst/>
          </a:prstGeom>
          <a:noFill/>
          <a:ln w="28575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Rectangle 137"/>
          <p:cNvSpPr>
            <a:spLocks noChangeArrowheads="1"/>
          </p:cNvSpPr>
          <p:nvPr/>
        </p:nvSpPr>
        <p:spPr bwMode="auto">
          <a:xfrm>
            <a:off x="2819400" y="363095"/>
            <a:ext cx="57443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ul. Tysiąclecia 5  19-100 Mońki, tel. 85 7162617, e-mail: </a:t>
            </a:r>
            <a:r>
              <a:rPr lang="pl-PL" sz="1100" kern="50" dirty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Andale Sans UI"/>
              </a:rPr>
              <a:t>sekretariat@monki.psse.gov.pl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1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Należy pamiętać, że w przypadku wprowadzenia żywności do obrotu (również w niewielkiej ilości) podczas imprez okolicznościowych decydująca jest </a:t>
            </a:r>
            <a:r>
              <a:rPr lang="pl-PL" sz="2400" b="1" dirty="0"/>
              <a:t>ocena ryzyka i skala zagrożenia ze względu na bezpieczeństwo żywności</a:t>
            </a:r>
            <a:r>
              <a:rPr lang="pl-PL" sz="2400" dirty="0"/>
              <a:t>, a co za tym idzie bezpieczeństwo konsumentów.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57655"/>
              </p:ext>
            </p:extLst>
          </p:nvPr>
        </p:nvGraphicFramePr>
        <p:xfrm>
          <a:off x="10210430" y="4868199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430" y="4868199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18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5588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Żywność o potencjalnie niskim ryzyku to produkty, w przypadku których istnieje małe ryzyko rozwoju drobnoustrojów chorobotwórczych i/lub produkty poddane obróbce cieplnej.</a:t>
            </a:r>
            <a:b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</a:rPr>
              <a:t>Makaron </a:t>
            </a:r>
            <a:r>
              <a:rPr lang="pl-PL" sz="2000" dirty="0" err="1">
                <a:latin typeface="Arial" panose="020B0604020202020204" pitchFamily="34" charset="0"/>
              </a:rPr>
              <a:t>bezjajeczny</a:t>
            </a:r>
            <a:endParaRPr lang="pl-PL" sz="2000" dirty="0">
              <a:latin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</a:rPr>
              <a:t>Dżemy, marmolady, powidła, kompoty, przeciery warzywne poddane obróbce termicznej </a:t>
            </a:r>
          </a:p>
          <a:p>
            <a:r>
              <a:rPr lang="pl-PL" sz="2000" dirty="0">
                <a:latin typeface="Arial" panose="020B0604020202020204" pitchFamily="34" charset="0"/>
              </a:rPr>
              <a:t>Zagęszczone syropy owocowe poddane obróbce termicznej</a:t>
            </a:r>
          </a:p>
          <a:p>
            <a:r>
              <a:rPr lang="pl-PL" sz="2000" dirty="0">
                <a:latin typeface="Arial" panose="020B0604020202020204" pitchFamily="34" charset="0"/>
              </a:rPr>
              <a:t>Soki pasteryzowane </a:t>
            </a:r>
          </a:p>
          <a:p>
            <a:r>
              <a:rPr lang="pl-PL" sz="2000" dirty="0">
                <a:latin typeface="Arial" panose="020B0604020202020204" pitchFamily="34" charset="0"/>
              </a:rPr>
              <a:t>Produkty marynowane o wydłużonym okresie przydatności do spożycia</a:t>
            </a:r>
          </a:p>
          <a:p>
            <a:r>
              <a:rPr lang="pl-PL" sz="2000" dirty="0">
                <a:latin typeface="Arial" panose="020B0604020202020204" pitchFamily="34" charset="0"/>
              </a:rPr>
              <a:t>Cukierki</a:t>
            </a:r>
          </a:p>
          <a:p>
            <a:r>
              <a:rPr lang="pl-PL" sz="2000" dirty="0">
                <a:latin typeface="Arial" panose="020B0604020202020204" pitchFamily="34" charset="0"/>
              </a:rPr>
              <a:t>Chleb i bułki bez dodatku jaj, mleka i jego przetworów, mięsa i jego przetworów.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61634"/>
              </p:ext>
            </p:extLst>
          </p:nvPr>
        </p:nvGraphicFramePr>
        <p:xfrm>
          <a:off x="98929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29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49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Żywność o potencjalnie wysokim ryzyku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Ciasta z dodatkiem jaj i mleka</a:t>
            </a:r>
          </a:p>
          <a:p>
            <a:r>
              <a:rPr lang="pl-PL" sz="2400" dirty="0"/>
              <a:t>Ciasta z kremem niepoddanym obróbce termicznej</a:t>
            </a:r>
          </a:p>
          <a:p>
            <a:r>
              <a:rPr lang="pl-PL" sz="2400" dirty="0"/>
              <a:t>Ciasta z kremem poddanym obróbce termicznej</a:t>
            </a:r>
          </a:p>
          <a:p>
            <a:r>
              <a:rPr lang="pl-PL" sz="2400" dirty="0"/>
              <a:t>Soki owocowe i warzywne niepasteryzowane (gotowe do spożycia)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80184"/>
              </p:ext>
            </p:extLst>
          </p:nvPr>
        </p:nvGraphicFramePr>
        <p:xfrm>
          <a:off x="98929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29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00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434" y="609600"/>
            <a:ext cx="8596668" cy="3880773"/>
          </a:xfrm>
        </p:spPr>
        <p:txBody>
          <a:bodyPr>
            <a:noAutofit/>
          </a:bodyPr>
          <a:lstStyle/>
          <a:p>
            <a:pPr algn="ctr"/>
            <a:endParaRPr lang="pl-PL" sz="1600" dirty="0"/>
          </a:p>
          <a:p>
            <a:pPr algn="ctr"/>
            <a:endParaRPr lang="pl-PL" sz="1600" dirty="0"/>
          </a:p>
          <a:p>
            <a:pPr algn="ctr"/>
            <a:endParaRPr lang="pl-PL" sz="1600" dirty="0"/>
          </a:p>
          <a:p>
            <a:pPr algn="ctr"/>
            <a:endParaRPr lang="pl-PL" sz="1600" dirty="0"/>
          </a:p>
          <a:p>
            <a:pPr marL="0" indent="0" algn="ctr">
              <a:buNone/>
            </a:pPr>
            <a:br>
              <a:rPr lang="pl-PL" sz="1600" dirty="0"/>
            </a:b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Minimalne wymagania przy produkcji i dystrybucji żywności</a:t>
            </a: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80184"/>
              </p:ext>
            </p:extLst>
          </p:nvPr>
        </p:nvGraphicFramePr>
        <p:xfrm>
          <a:off x="98929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29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02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Utrzymanie czystości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5258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Należy: </a:t>
            </a:r>
            <a:br>
              <a:rPr lang="pl-PL" sz="2400" dirty="0"/>
            </a:br>
            <a:r>
              <a:rPr lang="pl-PL" sz="2400" dirty="0"/>
              <a:t>- pomieszczenia kuchenne utrzymywać w czystości i dobrym stanie technicznym;</a:t>
            </a:r>
            <a:br>
              <a:rPr lang="pl-PL" sz="2400" dirty="0"/>
            </a:br>
            <a:r>
              <a:rPr lang="pl-PL" sz="2400" dirty="0"/>
              <a:t>- myć i odkażać wszystkie powierzchnie i sprzęty wykorzystywane podczas produkcji, przechowywania i transportu żywności;</a:t>
            </a:r>
            <a:br>
              <a:rPr lang="pl-PL" sz="2400" dirty="0"/>
            </a:br>
            <a:r>
              <a:rPr lang="pl-PL" sz="2400" dirty="0"/>
              <a:t>- chronić kuchnię i żywność przed owadami i innymi zwierzętami;</a:t>
            </a:r>
            <a:br>
              <a:rPr lang="pl-PL" sz="2400" dirty="0"/>
            </a:br>
            <a:r>
              <a:rPr lang="pl-PL" sz="2400" dirty="0"/>
              <a:t>- myć ręce przed kontaktem z żywnością i podczas jej przygotowywania oraz po wyjściu z toalety;</a:t>
            </a:r>
            <a:br>
              <a:rPr lang="pl-PL" sz="2400" dirty="0"/>
            </a:br>
            <a:r>
              <a:rPr lang="pl-PL" sz="2400" dirty="0"/>
              <a:t>- przy kontakcie z żywnością stosować czystą, jasną odzież i osłaniać włosy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80184"/>
              </p:ext>
            </p:extLst>
          </p:nvPr>
        </p:nvGraphicFramePr>
        <p:xfrm>
          <a:off x="98929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29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01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Oddzielanie żywności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400" dirty="0"/>
              <a:t>- należy oddzielać i osobno magazynować surową żywność od ugotowanej: surowe mięso, drób, owoce i warzywa od gotowych potraw;</a:t>
            </a:r>
            <a:endParaRPr lang="pl-PL" sz="900" dirty="0"/>
          </a:p>
          <a:p>
            <a:pPr marL="0" indent="0" algn="just">
              <a:buNone/>
            </a:pPr>
            <a:r>
              <a:rPr lang="pl-PL" sz="2400" dirty="0"/>
              <a:t>- do przygotowywania surowej żywności należy używać oddzielnego sprzętu i przedmiotów, np. noży i desek do krojenia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80184"/>
              </p:ext>
            </p:extLst>
          </p:nvPr>
        </p:nvGraphicFramePr>
        <p:xfrm>
          <a:off x="98929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29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96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Warunki przechowywania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400" dirty="0"/>
              <a:t>-Żywność łatwo psująca się wymaga przechowywania, transportu i sprzedaży w warunkach termicznych uniemożliwiających namnażanie się mikroorganizmów – najlepiej w temperaturze poniżej 5°C.</a:t>
            </a:r>
          </a:p>
          <a:p>
            <a:pPr marL="0" indent="0" algn="just">
              <a:buNone/>
            </a:pPr>
            <a:r>
              <a:rPr lang="pl-PL" sz="2400" dirty="0"/>
              <a:t>-Do transportu, przechowywania i pakowania artykułów spożywczych należy stosować </a:t>
            </a:r>
            <a:r>
              <a:rPr lang="pl-PL" sz="2400" b="1" dirty="0"/>
              <a:t>pojemniki i materiały przeznaczone do kontaktu z żywnością</a:t>
            </a:r>
            <a:r>
              <a:rPr lang="pl-PL" sz="2400" dirty="0"/>
              <a:t>. Muszą one być czyste, w dobrym stanie technicznym, aby chronić środki spożywcze przed zanieczyszczeniem.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80184"/>
              </p:ext>
            </p:extLst>
          </p:nvPr>
        </p:nvGraphicFramePr>
        <p:xfrm>
          <a:off x="98929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29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95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Bezpieczeństwo surowców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85900"/>
            <a:ext cx="8961966" cy="5079999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Woda używana do produkcji żywności oraz zabiegów higienicznych musi spełniać wymagania dla wody pitnej, a jej jakość musi być monitorowana. </a:t>
            </a:r>
          </a:p>
          <a:p>
            <a:pPr algn="just"/>
            <a:r>
              <a:rPr lang="pl-PL" sz="2400" dirty="0"/>
              <a:t>Surowce i inne składniki żywności muszą pochodzić z identyfikowanego źródła, muszą być świeże, czyste i zdrowe – nie zawierać pasożytów, patogenów czy substancji toksycznych.</a:t>
            </a:r>
          </a:p>
          <a:p>
            <a:pPr algn="just"/>
            <a:r>
              <a:rPr lang="pl-PL" sz="2400" dirty="0"/>
              <a:t>Osoba przygotowująca i sprzedająca żywność powinny posiadać aktualne badania lekarskie do celów sanitarno-epidemiologicznych, które będą świadczyć o braku przeciwwskazań do wykonywania prac, przy których istnieje możliwość zakażenia na inne osoby. Nie może być zainfekowana, przeziębiona i mieć odkrytych ran czy innych uszkodzeń ciała.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80184"/>
              </p:ext>
            </p:extLst>
          </p:nvPr>
        </p:nvGraphicFramePr>
        <p:xfrm>
          <a:off x="98929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29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89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5.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przy sprzedaży żywności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384300"/>
            <a:ext cx="8596668" cy="502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Organizator imprezy powinien zapewnić odpowiednie warunki do prowadzenia obrotu żywnością:</a:t>
            </a:r>
            <a:endParaRPr lang="pl-PL" sz="2000" dirty="0"/>
          </a:p>
          <a:p>
            <a:pPr>
              <a:spcBef>
                <a:spcPts val="0"/>
              </a:spcBef>
            </a:pPr>
            <a:r>
              <a:rPr lang="pl-PL" sz="2000" dirty="0"/>
              <a:t>wyznaczyć utwardzony teren;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udostępnić urządzenia sanitarno-higieniczne z bieżącą ciepłą i zimną wodą;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 zapewnić miejsce i pojemniki do prawidłowego gromadzenia odpadów;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 umożliwić podłączenie do energii elektrycznej w przypadku konieczności korzystania z urządzeń chłodniczych (sprzedaż artykułów spożywczych wymagających utrzymania „łańcucha chłodniczego”)</a:t>
            </a:r>
          </a:p>
          <a:p>
            <a:pPr>
              <a:spcBef>
                <a:spcPts val="0"/>
              </a:spcBef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Dystrybucję można prowadzić z obiektów ruchomych lub tymczasowych (z namiotów, straganów, ruchomych punktów sprzedaży) w sposób chroniący żywność przed zanieczyszczeniem, niekorzystnymi warunkami atmosferycznymi, owadami i skażeniem.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80184"/>
              </p:ext>
            </p:extLst>
          </p:nvPr>
        </p:nvGraphicFramePr>
        <p:xfrm>
          <a:off x="98929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29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5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46100" y="21971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540840"/>
              </p:ext>
            </p:extLst>
          </p:nvPr>
        </p:nvGraphicFramePr>
        <p:xfrm>
          <a:off x="97786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86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37" y="0"/>
            <a:ext cx="4798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5134" y="3175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Wszelkie kwestie związane z produkcją i obrotem żywnością są regulowane przepisami prawa żywnościowego, w tym w</a:t>
            </a:r>
            <a:br>
              <a:rPr lang="pl-PL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pl-PL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szczególności:</a:t>
            </a:r>
            <a:b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06550"/>
            <a:ext cx="8596668" cy="4974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tahoma" panose="020B0604030504040204" pitchFamily="34" charset="0"/>
              </a:rPr>
              <a:t>   - rozporządzenia (WE) </a:t>
            </a:r>
            <a:r>
              <a:rPr lang="pl-PL" b="1" dirty="0">
                <a:solidFill>
                  <a:schemeClr val="tx1"/>
                </a:solidFill>
                <a:latin typeface="tahoma" panose="020B0604030504040204" pitchFamily="34" charset="0"/>
              </a:rPr>
              <a:t>nr 178/2002 </a:t>
            </a:r>
            <a:r>
              <a:rPr lang="pl-PL" dirty="0">
                <a:solidFill>
                  <a:schemeClr val="tx1"/>
                </a:solidFill>
                <a:latin typeface="tahoma" panose="020B0604030504040204" pitchFamily="34" charset="0"/>
              </a:rPr>
              <a:t>Parlamentu Europejskiego i Rady z dnia 28 stycznia 2002 r. ustanawiającego ogólne zasady i wymagania prawa żywnościowego, powołującego Europejski Urząd ds. Bezpieczeństwa Żywności oraz ustanawiającego procedury w zakresie bezpieczeństwa żywności (Dz. Urz. UE L 31 z 01.02.2002 r., str. 1, Dz. Urz. UE Polskie wydanie specjalne, rozdz. 15, t. 6, str. 463);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tahoma" panose="020B0604030504040204" pitchFamily="34" charset="0"/>
              </a:rPr>
              <a:t>   - rozporządzenia (WE) </a:t>
            </a:r>
            <a:r>
              <a:rPr lang="pl-PL" b="1" dirty="0">
                <a:solidFill>
                  <a:schemeClr val="tx1"/>
                </a:solidFill>
                <a:latin typeface="tahoma" panose="020B0604030504040204" pitchFamily="34" charset="0"/>
              </a:rPr>
              <a:t>nr 852/2004 </a:t>
            </a:r>
            <a:r>
              <a:rPr lang="pl-PL" dirty="0">
                <a:solidFill>
                  <a:schemeClr val="tx1"/>
                </a:solidFill>
                <a:latin typeface="tahoma" panose="020B0604030504040204" pitchFamily="34" charset="0"/>
              </a:rPr>
              <a:t>Parlamentu Europejskiego i Rady z dnia 29 kwietnia 2004 r. w sprawie higieny środków spożywczych (Dz. Urz. UE L 139 z 30.04.2004 r., str. 1, Dz. Urz. UE Polskie wydanie specjalne, rozdz. 13, t. 34, str. 319)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tahoma" panose="020B0604030504040204" pitchFamily="34" charset="0"/>
              </a:rPr>
              <a:t>   oraz przepisami krajowymi: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tahoma" panose="020B0604030504040204" pitchFamily="34" charset="0"/>
              </a:rPr>
              <a:t>   - </a:t>
            </a:r>
            <a:r>
              <a:rPr lang="pl-PL" b="1" dirty="0">
                <a:solidFill>
                  <a:schemeClr val="tx1"/>
                </a:solidFill>
                <a:latin typeface="tahoma" panose="020B0604030504040204" pitchFamily="34" charset="0"/>
              </a:rPr>
              <a:t>ustawą z dnia 25 sierpnia 2006 r. o bezpieczeństwie żywności i żywienia </a:t>
            </a:r>
            <a:r>
              <a:rPr lang="pl-PL" dirty="0">
                <a:solidFill>
                  <a:schemeClr val="tx1"/>
                </a:solidFill>
                <a:latin typeface="tahoma" panose="020B0604030504040204" pitchFamily="34" charset="0"/>
              </a:rPr>
              <a:t>(Dz. U. z 2020r. poz. 2021 ze zm.) i rozporządzeniami wykonawczymi wydanymi na podstawie tej ustawy.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506604"/>
              </p:ext>
            </p:extLst>
          </p:nvPr>
        </p:nvGraphicFramePr>
        <p:xfrm>
          <a:off x="10210430" y="4868199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430" y="4868199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747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1000" y="407687"/>
            <a:ext cx="9853613" cy="76019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Wytyczne dot. wymagań higienicznych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0518" y="1167877"/>
            <a:ext cx="9853612" cy="455127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produkujące żywność na małą skalę w warunkach domowych oraz prowadzące rolniczy handel detaliczny mogą stosować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Wytyczne Dobrej Praktyki Higienicznej i Produkcyjnej przy produkcji żywności niezwierzęcego pochodzenia w warunkach domowych z wykorzystaniem surowców roślinnych z własnych upraw oraz w ramach rolniczego handlu detalicznego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Ww. wytyczne są dostępne na stronie internetowej Głównego Inspektoratu Sanitarnego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https://gis.gov.pl/wp-content/uploads/2018/04/Poradnik-Dobrej-Praktyki-Higienicznej-i-Produkcyjnej-przy-produkcji-%C5%BCywno%C5%9Bci-niezwierz%C4%99cego-pochodenia-w-warunkach-domowych-z-wykorzystaniem-surowc%C3%B3w-ro%C5%9Blinnych.pdf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800" dirty="0">
              <a:solidFill>
                <a:srgbClr val="FFFE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16840"/>
              </p:ext>
            </p:extLst>
          </p:nvPr>
        </p:nvGraphicFramePr>
        <p:xfrm>
          <a:off x="10604130" y="5357410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Fotografia Photo Editor" r:id="rId4" imgW="4896533" imgH="4847619" progId="MSPhotoEd.3">
                  <p:embed/>
                </p:oleObj>
              </mc:Choice>
              <mc:Fallback>
                <p:oleObj name="Fotografia Photo Editor" r:id="rId4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130" y="5357410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384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84400" y="3136900"/>
            <a:ext cx="633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 </a:t>
            </a:r>
          </a:p>
        </p:txBody>
      </p:sp>
    </p:spTree>
    <p:extLst>
      <p:ext uri="{BB962C8B-B14F-4D97-AF65-F5344CB8AC3E}">
        <p14:creationId xmlns:p14="http://schemas.microsoft.com/office/powerpoint/2010/main" val="420050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500" y="503684"/>
            <a:ext cx="9853613" cy="76019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Przepisy prawa żywnościowego dotyczą produkcji / obrotu żywnością, tam gdzie jest:</a:t>
            </a:r>
            <a:b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3329" y="1518083"/>
            <a:ext cx="10335953" cy="50680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pewna ciągłość </a:t>
            </a: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pewien stopień organizacji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Np. stała lub sezonowa produkcja domowa żywności i jej sprzedaż w lokalnym sklepie, produkcja żywności w wynajętych pomieszczeniach (np. w stołówce szkolnej) np. pierogów, ciast, które są sprzedawane klientom lub do sklepów.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57921"/>
              </p:ext>
            </p:extLst>
          </p:nvPr>
        </p:nvGraphicFramePr>
        <p:xfrm>
          <a:off x="10136188" y="5261899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6188" y="5261899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78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Żywność przygotowywana w warunkach domowych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Podmioty te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podlegają rejestracji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terenowo właściwy organ Państwowej Inspekcji Sanitarnej</a:t>
            </a:r>
          </a:p>
          <a:p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1200"/>
              </a:spcAft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 i ilość produktów, możliwy do wyprodukowania w warunkach domowych, z użyciem zwykłych sprzętów standardowo wykorzystywanych w kuchni w domu,</a:t>
            </a:r>
          </a:p>
          <a:p>
            <a:pPr lvl="1" algn="just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być prowadzona jeśli warunki sanitarne są odpowiednie dla tego rodzaju produkcji </a:t>
            </a:r>
          </a:p>
          <a:p>
            <a:pPr marL="457200" lvl="1" indent="0">
              <a:buNone/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(nie każde warunki domowe pozwalają na prowadzenie takiej działalności)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613"/>
              </p:ext>
            </p:extLst>
          </p:nvPr>
        </p:nvGraphicFramePr>
        <p:xfrm>
          <a:off x="10136188" y="5261899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6188" y="5261899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38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Rolniczy handel detaliczny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Podmioty prowadzące rolniczy handel detaliczny żywnością </a:t>
            </a:r>
            <a:r>
              <a:rPr lang="pl-PL" sz="2400" b="1" dirty="0"/>
              <a:t>pochodzenia niezwierzęcego </a:t>
            </a:r>
            <a:r>
              <a:rPr lang="pl-PL" sz="2400" dirty="0"/>
              <a:t>(np. chleb, soki, dżemy, przeciery itp.) podlegają rejestracji przez terenowo właściwy organ Państwowej Inspekcji Sanitarnej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015704"/>
              </p:ext>
            </p:extLst>
          </p:nvPr>
        </p:nvGraphicFramePr>
        <p:xfrm>
          <a:off x="9869488" y="4685637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9488" y="4685637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49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Produkcja żywności na większą skalę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Produkcja i sprzedaż żywności w ilościach większych niż pozwala na to produkcja w domu oraz limity dla rolniczego handlu detalicznego np. mała przetwórnia owoców przy gospodarstwie powinna być prowadzona w odrębnych pomieszczeniach spełniających wymagania rozporządzenia nr 852/2004.  </a:t>
            </a:r>
          </a:p>
          <a:p>
            <a:pPr>
              <a:spcBef>
                <a:spcPts val="0"/>
              </a:spcBef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Podmioty te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podlegają zatwierdzeniu i rejestracji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terenowo właściwy organ Państwowej Inspekcji Sanitarnej </a:t>
            </a:r>
          </a:p>
          <a:p>
            <a:pPr>
              <a:spcBef>
                <a:spcPts val="0"/>
              </a:spcBef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215003"/>
              </p:ext>
            </p:extLst>
          </p:nvPr>
        </p:nvGraphicFramePr>
        <p:xfrm>
          <a:off x="9844088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4088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48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169989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/>
              <a:t>Działalność okazjonalna </a:t>
            </a:r>
            <a:r>
              <a:rPr lang="pl-PL" sz="2400" dirty="0"/>
              <a:t>nie posiada jednoznacznie przyjętej definicji prawnej. </a:t>
            </a:r>
          </a:p>
          <a:p>
            <a:pPr marL="0" indent="0" algn="just">
              <a:buNone/>
            </a:pPr>
            <a:r>
              <a:rPr lang="pl-PL" sz="2400" dirty="0"/>
              <a:t>Niemniej jednak za </a:t>
            </a:r>
            <a:r>
              <a:rPr lang="pl-PL" sz="2400" b="1" dirty="0"/>
              <a:t>działalność okazjonalną </a:t>
            </a:r>
            <a:r>
              <a:rPr lang="pl-PL" sz="2400" dirty="0"/>
              <a:t>uznaje się przygotowywanie, przechowywanie i serwowanie żywności przez osoby fizyczne w trakcie imprez, tj. jarmarki, targi, festyny, kiermasze, święta kościelne, szkolne, miejskie czy wiejskie, gdzie </a:t>
            </a:r>
            <a:r>
              <a:rPr lang="pl-PL" sz="2400" b="1" dirty="0"/>
              <a:t>żywność jest przygotowywana czasami, sporadycznie i na małą skalę.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716541"/>
              </p:ext>
            </p:extLst>
          </p:nvPr>
        </p:nvGraphicFramePr>
        <p:xfrm>
          <a:off x="9753230" y="4868199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230" y="4868199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11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8634" y="1157289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Należy zaznaczyć, że również w przypadku niewielkich rozmiarów produkcji żywności przeznaczonej do wprowadzenia do obrotu podczas określonego wydarzenia, </a:t>
            </a:r>
            <a:r>
              <a:rPr lang="pl-PL" sz="2400" b="1" dirty="0"/>
              <a:t>produkty</a:t>
            </a:r>
            <a:r>
              <a:rPr lang="pl-PL" sz="2400" dirty="0"/>
              <a:t> przygotowane w celu sprzedaży </a:t>
            </a:r>
            <a:r>
              <a:rPr lang="pl-PL" sz="2400" b="1" dirty="0"/>
              <a:t>muszą być bezpieczne dla zdrowia i życia konsumentów.</a:t>
            </a:r>
          </a:p>
          <a:p>
            <a:pPr marL="0" indent="0" algn="just">
              <a:buNone/>
            </a:pPr>
            <a:endParaRPr lang="pl-PL" sz="2400" b="1" dirty="0"/>
          </a:p>
          <a:p>
            <a:pPr marL="0" indent="0" algn="just">
              <a:buNone/>
            </a:pPr>
            <a:r>
              <a:rPr lang="pl-PL" sz="2400" dirty="0"/>
              <a:t>W związku z tym osoby sprzedające żywność na tego typu imprezach powinny stosować zasady dobrej praktyki higienicznej, które są podstawą spełniania wymagań higienicznych.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13783"/>
              </p:ext>
            </p:extLst>
          </p:nvPr>
        </p:nvGraphicFramePr>
        <p:xfrm>
          <a:off x="9981830" y="4868199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1830" y="4868199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83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169989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/>
              <a:t>Zgodnie z ogólną zasadą zawartą w art. 14 i 17 ww. rozporządzenia, </a:t>
            </a:r>
            <a:r>
              <a:rPr lang="pl-PL" sz="2800" b="1" dirty="0"/>
              <a:t>nr 178/2002</a:t>
            </a:r>
            <a:r>
              <a:rPr lang="pl-PL" sz="2800" dirty="0"/>
              <a:t>, żywność musi być bezpieczna dla zdrowia i życia człowieka, a </a:t>
            </a:r>
            <a:r>
              <a:rPr lang="pl-PL" sz="2800" b="1" dirty="0"/>
              <a:t>odpowiedzialność za bezpieczeństwo żywności ponosi producent lub podmiot wprowadzający żywność do obrotu</a:t>
            </a:r>
            <a:r>
              <a:rPr lang="pl-PL" sz="2800" dirty="0"/>
              <a:t>. Zasada ta odnosi się również do żywności sprzedawanej na imprezach okolicznościowych.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99066"/>
              </p:ext>
            </p:extLst>
          </p:nvPr>
        </p:nvGraphicFramePr>
        <p:xfrm>
          <a:off x="9600830" y="5050762"/>
          <a:ext cx="13684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Fotografia Photo Editor" r:id="rId3" imgW="4896533" imgH="4847619" progId="MSPhotoEd.3">
                  <p:embed/>
                </p:oleObj>
              </mc:Choice>
              <mc:Fallback>
                <p:oleObj name="Fotografia Photo Editor" r:id="rId3" imgW="4896533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0830" y="5050762"/>
                        <a:ext cx="13684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1289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1123</TotalTime>
  <Words>1312</Words>
  <Application>Microsoft Office PowerPoint</Application>
  <PresentationFormat>Panoramiczny</PresentationFormat>
  <Paragraphs>103</Paragraphs>
  <Slides>22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Trebuchet MS</vt:lpstr>
      <vt:lpstr>Wingdings 3</vt:lpstr>
      <vt:lpstr>Faseta</vt:lpstr>
      <vt:lpstr>Fotografia Photo Editor</vt:lpstr>
      <vt:lpstr>          Produkcja i sprzedaż żywności przez Koła Gospodyń Wiejskich - wymagania sanitarno- higieniczne</vt:lpstr>
      <vt:lpstr>Wszelkie kwestie związane z produkcją i obrotem żywnością są regulowane przepisami prawa żywnościowego, w tym w szczególności: </vt:lpstr>
      <vt:lpstr>Przepisy prawa żywnościowego dotyczą produkcji / obrotu żywnością, tam gdzie jest: </vt:lpstr>
      <vt:lpstr>Żywność przygotowywana w warunkach domowych </vt:lpstr>
      <vt:lpstr>Rolniczy handel detaliczny </vt:lpstr>
      <vt:lpstr>Produkcja żywności na większą skalę</vt:lpstr>
      <vt:lpstr>Prezentacja programu PowerPoint</vt:lpstr>
      <vt:lpstr>Prezentacja programu PowerPoint</vt:lpstr>
      <vt:lpstr>Prezentacja programu PowerPoint</vt:lpstr>
      <vt:lpstr>Prezentacja programu PowerPoint</vt:lpstr>
      <vt:lpstr>Żywność o potencjalnie niskim ryzyku to produkty, w przypadku których istnieje małe ryzyko rozwoju drobnoustrojów chorobotwórczych i/lub produkty poddane obróbce cieplnej. </vt:lpstr>
      <vt:lpstr>Żywność o potencjalnie wysokim ryzyku</vt:lpstr>
      <vt:lpstr>Prezentacja programu PowerPoint</vt:lpstr>
      <vt:lpstr>1. Utrzymanie czystości </vt:lpstr>
      <vt:lpstr>2. Oddzielanie żywności </vt:lpstr>
      <vt:lpstr>3. Warunki przechowywania </vt:lpstr>
      <vt:lpstr>4. Bezpieczeństwo surowców</vt:lpstr>
      <vt:lpstr>5. Warunki przy sprzedaży żywności</vt:lpstr>
      <vt:lpstr>Prezentacja programu PowerPoint</vt:lpstr>
      <vt:lpstr>Wytyczne dot. wymagań higienicznych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Poskoczym</dc:creator>
  <cp:lastModifiedBy>Paulina Dziekonska</cp:lastModifiedBy>
  <cp:revision>182</cp:revision>
  <cp:lastPrinted>2019-11-14T08:25:58Z</cp:lastPrinted>
  <dcterms:created xsi:type="dcterms:W3CDTF">2016-11-25T10:46:38Z</dcterms:created>
  <dcterms:modified xsi:type="dcterms:W3CDTF">2022-02-21T20:52:15Z</dcterms:modified>
</cp:coreProperties>
</file>