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5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3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MZ ICI" initials="MZ ICI" lastIdx="2" clrIdx="1">
    <p:extLst>
      <p:ext uri="{19B8F6BF-5375-455C-9EA6-DF929625EA0E}">
        <p15:presenceInfo xmlns:p15="http://schemas.microsoft.com/office/powerpoint/2012/main" userId="MZ IC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30.05.2022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075854" y="1905506"/>
            <a:ext cx="804029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e-Gabinet+</a:t>
            </a:r>
          </a:p>
          <a:p>
            <a:pPr algn="ctr"/>
            <a:r>
              <a:rPr lang="pl-PL" sz="4800" b="1" dirty="0">
                <a:solidFill>
                  <a:schemeClr val="bg1"/>
                </a:solidFill>
                <a:cs typeface="Calibri"/>
              </a:rPr>
              <a:t>REACT /POIŚ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579714" y="1004487"/>
            <a:ext cx="10964946" cy="50553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e-Gabinet+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pl-PL" sz="3100" b="1" dirty="0">
                <a:solidFill>
                  <a:schemeClr val="accent5">
                    <a:lumMod val="75000"/>
                  </a:schemeClr>
                </a:solidFill>
              </a:rPr>
              <a:t>„Wdrożenie e-usług w placówkach POZ i ich integracja z systemem e-zdrowia                           z wykorzystaniem narzędzia centralnego”</a:t>
            </a:r>
          </a:p>
          <a:p>
            <a:pPr marL="0" indent="0">
              <a:spcBef>
                <a:spcPts val="800"/>
              </a:spcBef>
              <a:buNone/>
            </a:pPr>
            <a:endParaRPr lang="pl-PL" sz="31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Wnioskodawca 			MINISTER 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Beneficjent 			Ministerstwo Zdrowia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Partnerzy 			Centrum e-Zdrowia, Placówki POZ (nabór w trakcie realizacji projektu)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Źródło finansowania 		Program Operacyjny Infrastruktura i Środowisko 2014-2020,					Oś Priorytetowa XI REACT-EU, działanie 11.3 Wspieranie naprawy					i odporności systemu ochrony zdrowia</a:t>
            </a:r>
          </a:p>
          <a:p>
            <a:pPr marL="0" indent="0">
              <a:lnSpc>
                <a:spcPct val="170000"/>
              </a:lnSpc>
              <a:spcBef>
                <a:spcPts val="800"/>
              </a:spcBef>
              <a:buNone/>
            </a:pP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Całkowity koszt projektu 		200 mln zł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Planowany okres realizacji projektu 1.04.2022 – 31.12.2023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12648" y="1567478"/>
            <a:ext cx="108264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projektu:</a:t>
            </a:r>
          </a:p>
          <a:p>
            <a:pPr algn="just"/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wsparcie cyfryzacji min. 1 400 Placówek POZ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poprzez: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udostępnienie centralnego narzędzia informatycznego (e-Gabinet+), które zapewni funkcjonalność w zakresie udzielanych świadczeń (obsługi pacjenta) i rozliczeń z NFZ, </a:t>
            </a:r>
          </a:p>
          <a:p>
            <a:pPr marL="285750" indent="-285750" algn="just">
              <a:buFontTx/>
              <a:buChar char="-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zapewnienie niezbędnego sprzętu komputerowego.</a:t>
            </a:r>
          </a:p>
          <a:p>
            <a:pPr algn="just"/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projektu realizuje cel strategiczny: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Strategia na rzecz Odpowiedzialnego Rozwoju – do roku 2020 (z perspektywą do 2030 r.);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szczegółowy                      III skuteczne państwo i instytucje służące włączeniu społecznemu i gospodarczemu - obszar e-państwo;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PZIP;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cel szczegółowy PZIP 4.2.1. Zwiększenie jakości oraz zakresu komunikacji między obywatelami i innymi interesariuszami a państwem, kierunek interwencji 5.1. Reorientacja administracji publicznej na usługi zorientowane wokół potrzeb obywatela;</a:t>
            </a:r>
          </a:p>
          <a:p>
            <a:pPr algn="just"/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Zdrowa przyszłość. Ramy strategiczne rozwoju systemu ochrony zdrowia na lata 2021-2027, z perspektywą                     do 2030 r.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; obszar Pacjent, cel 1.2 [Jakość] Poprawa bezpieczeństwa i skuteczności klinicznej świadczeń zdrowotnych, cel 1.3 [Przyjazność] Zwiększenie zadowolenia i satysfakcji pacjenta z systemu opieki zdrowotnej; obszar Procesy: cel 2.2 [Obsługa pacjenta] Usprawnienie procesów obsługi pacjenta;                                                           obszar Rozwój: cel 3.4 [e-Zdrowie] Rozwój i upowszechnianie usług cyfrowych e-zdrowia.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746665" y="1313895"/>
            <a:ext cx="10432562" cy="896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14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r>
              <a:rPr lang="pl-PL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4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758D5678-F06D-46E5-BB6C-0BB7E47F72E9}"/>
              </a:ext>
            </a:extLst>
          </p:cNvPr>
          <p:cNvSpPr txBox="1">
            <a:spLocks/>
          </p:cNvSpPr>
          <p:nvPr/>
        </p:nvSpPr>
        <p:spPr>
          <a:xfrm>
            <a:off x="2864714" y="4722679"/>
            <a:ext cx="10432562" cy="896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028" name="Obraz 11">
            <a:extLst>
              <a:ext uri="{FF2B5EF4-FFF2-40B4-BE49-F238E27FC236}">
                <a16:creationId xmlns:a16="http://schemas.microsoft.com/office/drawing/2014/main" id="{5A187D48-DB14-48E0-A454-3569B0986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486" y="1869298"/>
            <a:ext cx="8853619" cy="4232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030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379669" y="2836675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c6e37-7015-484f-87eb-7be4b17b33bc">
      <Terms xmlns="http://schemas.microsoft.com/office/infopath/2007/PartnerControls"/>
    </lcf76f155ced4ddcb4097134ff3c332f>
    <TaxCatchAll xmlns="10ee69e4-b7d2-4ffb-a3c4-e40572c9d17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17B0ABB0BD2C44EAAE0A8A4F98D3B89" ma:contentTypeVersion="15" ma:contentTypeDescription="Utwórz nowy dokument." ma:contentTypeScope="" ma:versionID="e916d145988a7b734ba2acf88b4ba0a9">
  <xsd:schema xmlns:xsd="http://www.w3.org/2001/XMLSchema" xmlns:xs="http://www.w3.org/2001/XMLSchema" xmlns:p="http://schemas.microsoft.com/office/2006/metadata/properties" xmlns:ns2="b5dc6e37-7015-484f-87eb-7be4b17b33bc" xmlns:ns3="10ee69e4-b7d2-4ffb-a3c4-e40572c9d17d" targetNamespace="http://schemas.microsoft.com/office/2006/metadata/properties" ma:root="true" ma:fieldsID="2ee6c0a83f48b72dd8074d11fd7e2564" ns2:_="" ns3:_="">
    <xsd:import namespace="b5dc6e37-7015-484f-87eb-7be4b17b33bc"/>
    <xsd:import namespace="10ee69e4-b7d2-4ffb-a3c4-e40572c9d17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c6e37-7015-484f-87eb-7be4b17b33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e835e703-0ab1-479c-86ae-40704161ae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e69e4-b7d2-4ffb-a3c4-e40572c9d17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45f2e76-8af0-47b1-9963-0911b928fc46}" ma:internalName="TaxCatchAll" ma:showField="CatchAllData" ma:web="10ee69e4-b7d2-4ffb-a3c4-e40572c9d1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b5dc6e37-7015-484f-87eb-7be4b17b33bc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0ee69e4-b7d2-4ffb-a3c4-e40572c9d17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92A27C3-1EEE-4171-B202-F8189EC851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dc6e37-7015-484f-87eb-7be4b17b33bc"/>
    <ds:schemaRef ds:uri="10ee69e4-b7d2-4ffb-a3c4-e40572c9d1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304</Words>
  <Application>Microsoft Office PowerPoint</Application>
  <PresentationFormat>Panoramiczny</PresentationFormat>
  <Paragraphs>23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MZ ICI</cp:lastModifiedBy>
  <cp:revision>15</cp:revision>
  <dcterms:created xsi:type="dcterms:W3CDTF">2017-01-27T12:50:17Z</dcterms:created>
  <dcterms:modified xsi:type="dcterms:W3CDTF">2022-05-30T14:43:05Z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0x010100617B0ABB0BD2C44EAAE0A8A4F98D3B89</vt:lpwstr>
  </property>
  <property fmtid="{D5CDD505-2E9C-101B-9397-08002B2CF9AE}" pid="3" name="MediaServiceImageTags">
    <vt:lpwstr/>
  </property>
</Properties>
</file>