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9" r:id="rId6"/>
    <p:sldId id="260" r:id="rId7"/>
    <p:sldId id="261" r:id="rId8"/>
    <p:sldId id="258" r:id="rId9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57" autoAdjust="0"/>
  </p:normalViewPr>
  <p:slideViewPr>
    <p:cSldViewPr snapToGrid="0">
      <p:cViewPr varScale="1">
        <p:scale>
          <a:sx n="59" d="100"/>
          <a:sy n="59" d="100"/>
        </p:scale>
        <p:origin x="86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444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6698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3800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79255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3720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80331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6979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00105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15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346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3801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FC2A4-6552-4628-8FBD-E88797993A2F}" type="datetimeFigureOut">
              <a:rPr lang="pl-PL" smtClean="0"/>
              <a:t>09.10.2023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56B5-E990-4EE0-841A-EB418F63524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1307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267129" y="1750443"/>
            <a:ext cx="11435136" cy="15696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 dirty="0">
                <a:solidFill>
                  <a:schemeClr val="bg1"/>
                </a:solidFill>
                <a:cs typeface="Calibri"/>
              </a:rPr>
              <a:t>Prezentacja projektu informatycznego pn. Dane 3.0 – wymiana, wartość</a:t>
            </a:r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284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odtytuł 2"/>
          <p:cNvSpPr txBox="1">
            <a:spLocks/>
          </p:cNvSpPr>
          <p:nvPr/>
        </p:nvSpPr>
        <p:spPr>
          <a:xfrm>
            <a:off x="634578" y="1242231"/>
            <a:ext cx="11161896" cy="510719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 algn="ctr">
              <a:spcAft>
                <a:spcPts val="1200"/>
              </a:spcAft>
              <a:buNone/>
            </a:pPr>
            <a:r>
              <a:rPr lang="pl-PL" sz="12800" b="1" dirty="0">
                <a:solidFill>
                  <a:schemeClr val="accent5">
                    <a:lumMod val="75000"/>
                  </a:schemeClr>
                </a:solidFill>
                <a:cs typeface="Calibri"/>
              </a:rPr>
              <a:t>Dane 3.0 – wymiana, wartość</a:t>
            </a:r>
            <a:endParaRPr lang="pl-PL" sz="192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Wnioskodawca: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Minister Cyfryzacji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Beneficjent: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Ministerstwo Cyfryzacji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Partnerzy: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Ministerstwo Rozwoju i Technologii,</a:t>
            </a: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Główny Urząd Statystyczny, Główny Inspektorat Ochrony Środowiska, Generalna Dyrekcja Ochrony Środowiska, Instytut Badawczy Leśnictwa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Źródło finansowania: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Budżet Państwa - cz. 27 informatyzacja, Działanie FERC.02.03 Cyfrowa dostępność i ponowne wykorzystanie informacji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Całkowity koszt projektu: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 80 385 634, 49 zł</a:t>
            </a:r>
          </a:p>
          <a:p>
            <a:pPr marL="269875" indent="-269875">
              <a:lnSpc>
                <a:spcPct val="120000"/>
              </a:lnSpc>
              <a:spcBef>
                <a:spcPts val="8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Planowany okres realizacji projektu: </a:t>
            </a:r>
            <a:r>
              <a:rPr lang="pl-PL" sz="9600" dirty="0">
                <a:solidFill>
                  <a:schemeClr val="accent5">
                    <a:lumMod val="75000"/>
                  </a:schemeClr>
                </a:solidFill>
              </a:rPr>
              <a:t>12-2023 do 12-2026 r. </a:t>
            </a:r>
          </a:p>
          <a:p>
            <a:endParaRPr lang="pl-PL" sz="8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1560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Podtytuł 2">
            <a:extLst>
              <a:ext uri="{FF2B5EF4-FFF2-40B4-BE49-F238E27FC236}">
                <a16:creationId xmlns:a16="http://schemas.microsoft.com/office/drawing/2014/main" id="{78FB8FAE-E7FA-5104-00DA-397D53CB23FD}"/>
              </a:ext>
            </a:extLst>
          </p:cNvPr>
          <p:cNvSpPr txBox="1">
            <a:spLocks/>
          </p:cNvSpPr>
          <p:nvPr/>
        </p:nvSpPr>
        <p:spPr>
          <a:xfrm>
            <a:off x="603578" y="1152803"/>
            <a:ext cx="11315976" cy="4552394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pl-PL" i="1" dirty="0"/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Cel projektu: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pl-PL" sz="8000" kern="400" dirty="0">
                <a:solidFill>
                  <a:schemeClr val="accent5">
                    <a:lumMod val="75000"/>
                  </a:schemeClr>
                </a:solidFill>
              </a:rPr>
              <a:t>Udostępnienie nowych danych w portalu dane.gov.pl m.in. poprzez API, dla każdego użytkownika z możliwością ich ponownego wykorzystywania,</a:t>
            </a:r>
          </a:p>
          <a:p>
            <a:pPr>
              <a:lnSpc>
                <a:spcPct val="120000"/>
              </a:lnSpc>
              <a:spcBef>
                <a:spcPts val="0"/>
              </a:spcBef>
              <a:buSzPct val="100000"/>
              <a:buFont typeface="Wingdings" panose="05000000000000000000" pitchFamily="2" charset="2"/>
              <a:buChar char="§"/>
            </a:pPr>
            <a:r>
              <a:rPr lang="pl-PL" sz="8000" kern="400" dirty="0">
                <a:solidFill>
                  <a:schemeClr val="accent5">
                    <a:lumMod val="75000"/>
                  </a:schemeClr>
                </a:solidFill>
              </a:rPr>
              <a:t>Rozbudowa portalu dane.gov.pl o funkcjonalności usprawniające jego użyteczność, zarządzanie danymi, ich jakość i wykorzystanie,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SzPct val="100000"/>
              <a:buFont typeface="Wingdings" panose="05000000000000000000" pitchFamily="2" charset="2"/>
              <a:buChar char="§"/>
            </a:pPr>
            <a:r>
              <a:rPr lang="pl-PL" sz="8000" kern="400" dirty="0">
                <a:solidFill>
                  <a:schemeClr val="accent5">
                    <a:lumMod val="75000"/>
                  </a:schemeClr>
                </a:solidFill>
              </a:rPr>
              <a:t>Eksperckie wsparcie procesu otwierania danych, poszerzenie wiedzy i umiejętności pracowników administracji w zakresie przygotowania danych do udostępniania oraz promocja otwartości danych i wzrost ich wykorzystywania z portalu dane.gov.pl.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SzPct val="100000"/>
              <a:buNone/>
            </a:pPr>
            <a:r>
              <a:rPr lang="pl-PL" sz="9600" b="1" dirty="0">
                <a:solidFill>
                  <a:schemeClr val="accent5">
                    <a:lumMod val="75000"/>
                  </a:schemeClr>
                </a:solidFill>
              </a:rPr>
              <a:t>Cel strategiczny: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Program otwierania danych na lata 2021–2027 -  zwiększanie podaży i poprawa jakości danych dostępnych w portalu dane.gov.pl dla każdego użytkownika w celu ponownego wykorzystywania,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Strategia Produktywności 2030 - zwiększanie otwartości i wykorzystywania danych,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Strategia na rzecz Odpowiedzialnego Rozwoju – obszar E-państwo, kierunki interwencji: Budowa i rozwój e-administracji - orientacja administracji państwa na usługi cyfrowe,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pl-PL" sz="8000" dirty="0">
                <a:solidFill>
                  <a:schemeClr val="accent5">
                    <a:lumMod val="75000"/>
                  </a:schemeClr>
                </a:solidFill>
              </a:rPr>
              <a:t>Polityka dla rozwoju Sztucznej Inteligencji w Polsce od roku 2020, obszar AI i społeczeństwo, sektor publiczny</a:t>
            </a:r>
            <a:r>
              <a:rPr lang="pl-PL" sz="8000">
                <a:solidFill>
                  <a:schemeClr val="accent5">
                    <a:lumMod val="75000"/>
                  </a:schemeClr>
                </a:solidFill>
              </a:rPr>
              <a:t>. </a:t>
            </a:r>
            <a:endParaRPr lang="pl-PL" sz="8000" dirty="0">
              <a:solidFill>
                <a:schemeClr val="accent5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endParaRPr lang="pl-PL" sz="8000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dirty="0"/>
              <a:t> 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10028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7" name="Łącznik prosty ze strzałką 66"/>
          <p:cNvCxnSpPr/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ymbol zastępczy zawartości 2"/>
          <p:cNvSpPr txBox="1">
            <a:spLocks/>
          </p:cNvSpPr>
          <p:nvPr/>
        </p:nvSpPr>
        <p:spPr>
          <a:xfrm>
            <a:off x="879719" y="1215086"/>
            <a:ext cx="10432562" cy="37296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1800"/>
              </a:spcBef>
              <a:spcAft>
                <a:spcPts val="600"/>
              </a:spcAft>
            </a:pPr>
            <a:r>
              <a:rPr lang="pl-PL" sz="2800" b="1" dirty="0">
                <a:solidFill>
                  <a:schemeClr val="accent1">
                    <a:lumMod val="50000"/>
                  </a:schemeClr>
                </a:solidFill>
              </a:rPr>
              <a:t>ARCHITEKTURA</a:t>
            </a:r>
            <a:r>
              <a:rPr lang="pl-PL" sz="38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endParaRPr lang="pl-PL" sz="4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lnSpc>
                <a:spcPct val="0"/>
              </a:lnSpc>
              <a:spcBef>
                <a:spcPts val="0"/>
              </a:spcBef>
            </a:pPr>
            <a:r>
              <a:rPr lang="pl-PL" sz="29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Widok kooperacji aplikacji</a:t>
            </a:r>
          </a:p>
          <a:p>
            <a:pPr>
              <a:spcBef>
                <a:spcPts val="0"/>
              </a:spcBef>
            </a:pPr>
            <a:r>
              <a:rPr lang="pl-PL" sz="20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pl-PL" sz="2900" b="1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2000" b="1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spcBef>
                <a:spcPts val="0"/>
              </a:spcBef>
            </a:pPr>
            <a:endParaRPr lang="pl-PL" sz="3800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sz="2000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  <a:p>
            <a:endParaRPr lang="pl-PL" b="1" dirty="0">
              <a:solidFill>
                <a:schemeClr val="tx2">
                  <a:lumMod val="60000"/>
                  <a:lumOff val="40000"/>
                </a:schemeClr>
              </a:solidFill>
              <a:cs typeface="Times New Roman" pitchFamily="18" charset="0"/>
            </a:endParaRPr>
          </a:p>
        </p:txBody>
      </p:sp>
      <p:pic>
        <p:nvPicPr>
          <p:cNvPr id="3" name="Obraz 2" descr="Obraz zawierający tekst, zrzut ekranu, diagram, numer&#10;&#10;Opis wygenerowany automatycznie">
            <a:extLst>
              <a:ext uri="{FF2B5EF4-FFF2-40B4-BE49-F238E27FC236}">
                <a16:creationId xmlns:a16="http://schemas.microsoft.com/office/drawing/2014/main" id="{BCD2F4B9-FC0B-63A8-274C-70ABAC61E2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03747" y="1670888"/>
            <a:ext cx="6584505" cy="50891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2992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ole tekstowe 107"/>
          <p:cNvSpPr txBox="1"/>
          <p:nvPr/>
        </p:nvSpPr>
        <p:spPr>
          <a:xfrm>
            <a:off x="801591" y="2807179"/>
            <a:ext cx="8040291" cy="83099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pl-PL" sz="4800" b="1">
                <a:solidFill>
                  <a:schemeClr val="bg1"/>
                </a:solidFill>
              </a:rPr>
              <a:t>Dziękuję za uwagę</a:t>
            </a:r>
            <a:endParaRPr lang="pl-PL"/>
          </a:p>
        </p:txBody>
      </p:sp>
      <p:cxnSp>
        <p:nvCxnSpPr>
          <p:cNvPr id="67" name="Łącznik prosty ze strzałką 66"/>
          <p:cNvCxnSpPr>
            <a:cxnSpLocks/>
          </p:cNvCxnSpPr>
          <p:nvPr/>
        </p:nvCxnSpPr>
        <p:spPr>
          <a:xfrm flipH="1">
            <a:off x="11796474" y="13034155"/>
            <a:ext cx="623364" cy="3361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45964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A0F86658914CB4B80809DCDA8479AE9" ma:contentTypeVersion="11" ma:contentTypeDescription="Utwórz nowy dokument." ma:contentTypeScope="" ma:versionID="c04a8f917ae432799b65c28e2f3309c1">
  <xsd:schema xmlns:xsd="http://www.w3.org/2001/XMLSchema" xmlns:xs="http://www.w3.org/2001/XMLSchema" xmlns:p="http://schemas.microsoft.com/office/2006/metadata/properties" xmlns:ns2="9affde3b-50dd-4e74-9e2c-6b9654ae514a" xmlns:ns3="5df3a10b-8748-402e-bef4-aee373db4dbb" targetNamespace="http://schemas.microsoft.com/office/2006/metadata/properties" ma:root="true" ma:fieldsID="aee99c735deaede188f95562412e745f" ns2:_="" ns3:_="">
    <xsd:import namespace="9affde3b-50dd-4e74-9e2c-6b9654ae514a"/>
    <xsd:import namespace="5df3a10b-8748-402e-bef4-aee373db4db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ffde3b-50dd-4e74-9e2c-6b9654ae51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f3a10b-8748-402e-bef4-aee373db4dbb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Udostępniani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Udostępnione dla — szczegóły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47DFC41-DFC4-4E70-80DB-DCB0526E923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E28105-763F-4193-B043-C170AA0A0327}">
  <ds:schemaRefs>
    <ds:schemaRef ds:uri="http://schemas.microsoft.com/office/2006/documentManagement/types"/>
    <ds:schemaRef ds:uri="5df3a10b-8748-402e-bef4-aee373db4dbb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9affde3b-50dd-4e74-9e2c-6b9654ae514a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C75806B2-E0D8-4DA6-91AA-1D6F1E7B486A}">
  <ds:schemaRefs>
    <ds:schemaRef ds:uri="5df3a10b-8748-402e-bef4-aee373db4dbb"/>
    <ds:schemaRef ds:uri="9affde3b-50dd-4e74-9e2c-6b9654ae514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270</Words>
  <Application>Microsoft Office PowerPoint</Application>
  <PresentationFormat>Panoramiczny</PresentationFormat>
  <Paragraphs>65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>Ministerstwo Cyfryzacji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Buraczyński Łukasz</dc:creator>
  <cp:lastModifiedBy>Pichlak-Pawlak Sylwia</cp:lastModifiedBy>
  <cp:revision>21</cp:revision>
  <dcterms:created xsi:type="dcterms:W3CDTF">2017-01-27T12:50:17Z</dcterms:created>
  <dcterms:modified xsi:type="dcterms:W3CDTF">2023-10-09T12:00:46Z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0x0101002A0F86658914CB4B80809DCDA8479AE9</vt:lpwstr>
  </property>
</Properties>
</file>