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7" r:id="rId2"/>
    <p:sldId id="261" r:id="rId3"/>
    <p:sldId id="273" r:id="rId4"/>
    <p:sldId id="270" r:id="rId5"/>
    <p:sldId id="271" r:id="rId6"/>
    <p:sldId id="266" r:id="rId7"/>
    <p:sldId id="272" r:id="rId8"/>
    <p:sldId id="269" r:id="rId9"/>
    <p:sldId id="268" r:id="rId10"/>
    <p:sldId id="275" r:id="rId11"/>
    <p:sldId id="267" r:id="rId12"/>
    <p:sldId id="265" r:id="rId13"/>
    <p:sldId id="276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14" autoAdjust="0"/>
  </p:normalViewPr>
  <p:slideViewPr>
    <p:cSldViewPr>
      <p:cViewPr>
        <p:scale>
          <a:sx n="114" d="100"/>
          <a:sy n="114" d="100"/>
        </p:scale>
        <p:origin x="-918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33D6D-F198-46F5-8F75-0A016687DB19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2A3E0-5B79-424A-9BE5-38FCFD874FD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79715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>
            <a:lvl1pPr algn="l">
              <a:buNone/>
              <a:defRPr sz="2400" i="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108720"/>
          </a:xfrm>
        </p:spPr>
        <p:txBody>
          <a:bodyPr>
            <a:normAutofit/>
          </a:bodyPr>
          <a:lstStyle>
            <a:lvl1pPr algn="ctr">
              <a:buNone/>
              <a:defRPr sz="2400" i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5256584"/>
          </a:xfrm>
        </p:spPr>
        <p:txBody>
          <a:bodyPr>
            <a:normAutofit/>
          </a:bodyPr>
          <a:lstStyle>
            <a:lvl1pPr algn="l">
              <a:buNone/>
              <a:defRPr sz="2400" i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76464"/>
          </a:xfrm>
        </p:spPr>
        <p:txBody>
          <a:bodyPr>
            <a:normAutofit/>
          </a:bodyPr>
          <a:lstStyle>
            <a:lvl1pPr algn="l">
              <a:buNone/>
              <a:defRPr sz="2400" i="1">
                <a:solidFill>
                  <a:schemeClr val="accent4">
                    <a:lumMod val="50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pl-PL" dirty="0" smtClean="0"/>
              <a:t>Kliknij, aby edytować style wzorca tekst</a:t>
            </a:r>
          </a:p>
        </p:txBody>
      </p:sp>
      <p:pic>
        <p:nvPicPr>
          <p:cNvPr id="7" name="Picture 2" descr="C:\Users\kjozwicka\Desktop\cope logo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5805264"/>
            <a:ext cx="1656184" cy="952874"/>
          </a:xfrm>
          <a:prstGeom prst="rect">
            <a:avLst/>
          </a:prstGeom>
          <a:noFill/>
        </p:spPr>
      </p:pic>
      <p:pic>
        <p:nvPicPr>
          <p:cNvPr id="8" name="Picture 3" descr="C:\Users\kjozwicka\Desktop\msw log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949280"/>
            <a:ext cx="2232248" cy="704921"/>
          </a:xfrm>
          <a:prstGeom prst="rect">
            <a:avLst/>
          </a:prstGeom>
          <a:noFill/>
        </p:spPr>
      </p:pic>
      <p:pic>
        <p:nvPicPr>
          <p:cNvPr id="1026" name="Picture 2" descr="I:\Logotyp\FAMI_logo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6139393"/>
            <a:ext cx="2228615" cy="475566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2015-10-22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86" r:id="rId3"/>
    <p:sldLayoutId id="2147483698" r:id="rId4"/>
    <p:sldLayoutId id="2147483699" r:id="rId5"/>
    <p:sldLayoutId id="2147483697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1440160"/>
          </a:xfrm>
        </p:spPr>
        <p:txBody>
          <a:bodyPr>
            <a:normAutofit fontScale="90000"/>
          </a:bodyPr>
          <a:lstStyle/>
          <a:p>
            <a:pPr marL="342900" lvl="0" indent="-216000" algn="just">
              <a:spcBef>
                <a:spcPct val="20000"/>
              </a:spcBef>
            </a:pPr>
            <a:r>
              <a:rPr lang="pl-PL" sz="40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40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40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40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3600" b="1" spc="-150" dirty="0" smtClean="0">
                <a:ea typeface="+mn-ea"/>
                <a:cs typeface="+mn-cs"/>
              </a:rPr>
              <a:t>FUNDUSZ </a:t>
            </a:r>
            <a:r>
              <a:rPr lang="pl-PL" sz="3600" b="1" spc="-150" dirty="0">
                <a:ea typeface="+mn-ea"/>
                <a:cs typeface="+mn-cs"/>
              </a:rPr>
              <a:t>AZYLU, MIGRACJI I INTEGRACJI</a:t>
            </a:r>
            <a: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>
              <a:latin typeface="Arial Narrow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37772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400" i="0" dirty="0" smtClean="0"/>
              <a:t>SZKOLENIE DLA BENEFICJENTÓW</a:t>
            </a:r>
          </a:p>
          <a:p>
            <a:pPr algn="ctr">
              <a:buNone/>
            </a:pPr>
            <a:r>
              <a:rPr lang="pl-PL" sz="1600" dirty="0" smtClean="0"/>
              <a:t>Warszawa, 26 października 2015 r.</a:t>
            </a:r>
            <a:endParaRPr lang="pl-PL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Ścieżka akceptacji raportu z kontroli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pl-PL" sz="2000" i="0" dirty="0" smtClean="0"/>
              <a:t>W przypadku braku uwag do treści raportu beneficjent zobowiązany jest odesłać podpisany egzemplarz raportu w ciągu 10 dni roboczych.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2000" i="0" dirty="0" smtClean="0"/>
              <a:t>Beneficjent może też w terminie 10 dni roboczych odnieść się do ustaleń z kontroli i przedstawić swoje stanowisko lub zastrzeżenia, odsyłając oba niepodpisane egzemplarze raportu.</a:t>
            </a:r>
          </a:p>
          <a:p>
            <a:pPr marL="457200" indent="-457200" algn="just"/>
            <a:r>
              <a:rPr lang="pl-PL" sz="2000" i="0" dirty="0" smtClean="0"/>
              <a:t>	COPE MSW rozpatruje wniesione uwagi i odsyła beneficjentowi raport zawierający odniesienie do zgłoszonych zastrzeżeń. W przypadku braku zastrzeżeń, Beneficjent zobowiązany jest do odesłania podpisanego skorygowanego raportu w terminie 5 dni roboczych od dnia jego otrzymania.</a:t>
            </a:r>
          </a:p>
          <a:p>
            <a:pPr marL="457200" indent="-457200" algn="just"/>
            <a:r>
              <a:rPr lang="pl-PL" sz="2000" i="0" dirty="0" smtClean="0"/>
              <a:t>3.  W przypadku odmowy podpisania Beneficjent zobowiązany jest do przekazania pisemnego uzasadnienia wraz z jednym egzemplarzem niepodpisanego raportu, najpóźniej w terminie 5 dni roboczych od dnia jego otrzymania. Odmowa podpisania raportu nie wstrzymuje wykonania zaleceń pokontrolnych przez Beneficjenta. </a:t>
            </a:r>
            <a:endParaRPr lang="pl-PL" sz="2000" i="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Wdrożenie zaleceń pokontrolnych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pl-PL" sz="2000" i="0" dirty="0" smtClean="0"/>
              <a:t>Raport z kontroli zawiera informację dotyczącą sposobu weryfikacji wdrożenia przez beneficjentów zaleceń pokontrolnych. </a:t>
            </a:r>
          </a:p>
          <a:p>
            <a:pPr marL="0" indent="0" algn="just"/>
            <a:r>
              <a:rPr lang="pl-PL" sz="2000" i="0" dirty="0" smtClean="0"/>
              <a:t>Weryfikacja wdrożenia zaleceń pokontrolnych może mieć miejsce podczas wizyty monitorującej, kolejnej kontroli, podczas sprawdzania raportu kwartalnego lub innych dokumentów sprawozdawczych.</a:t>
            </a:r>
            <a:endParaRPr lang="pl-PL" sz="2000" i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Konsekwencje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/>
            <a:r>
              <a:rPr lang="pl-PL" i="0" dirty="0" smtClean="0"/>
              <a:t>Podczas prowadzenia czynności kontrolnych stan faktyczny stwierdza się na podstawie udostępnionych przez beneficjenta dokumentów. Oznacza to, że jeżeli dokument nie zostanie okazany podczas kontroli, to z punktu widzenia kontrolera taki dokument nie </a:t>
            </a:r>
            <a:r>
              <a:rPr lang="pl-PL" i="0" dirty="0" smtClean="0"/>
              <a:t>istnieje i zostaje to odnotowane w raporcie. </a:t>
            </a:r>
          </a:p>
          <a:p>
            <a:pPr marL="0" indent="0" algn="just"/>
            <a:r>
              <a:rPr lang="pl-PL" i="0" dirty="0" smtClean="0"/>
              <a:t>Beneficjent może odnieść się do uwag, zastrzeżeń zawartych w raporcie przedstawiając wyjaśnienia, jednak jeśli załączy dokumenty których nie okazał na kontroli, nie zostaną one uwzględnione (będą traktowane jako nowe dokumenty nie odzwierciedlające stanu podczas kontroli).</a:t>
            </a:r>
            <a:endParaRPr lang="pl-PL" i="0" dirty="0" smtClean="0"/>
          </a:p>
          <a:p>
            <a:pPr marL="0" indent="0" algn="just"/>
            <a:r>
              <a:rPr lang="pl-PL" i="0" dirty="0" smtClean="0"/>
              <a:t>Zgodnie z zapisami umowy finansowej w przypadku wystąpienia nieprawidłowości podczas udzielania zamówień zgodnie z zasadą konkurencyjności Organ Delegowany nakłada korektę finansową pomniejszającą </a:t>
            </a:r>
            <a:r>
              <a:rPr lang="pl-PL" i="0" smtClean="0"/>
              <a:t>kwotę dofinansowania.</a:t>
            </a:r>
            <a:endParaRPr lang="pl-PL" i="0" dirty="0" smtClean="0"/>
          </a:p>
          <a:p>
            <a:pPr marL="0" indent="0" algn="just"/>
            <a:endParaRPr lang="pl-PL" i="0" dirty="0" smtClean="0"/>
          </a:p>
          <a:p>
            <a:pPr marL="0" indent="0" algn="just"/>
            <a:r>
              <a:rPr lang="pl-PL" i="0" dirty="0" smtClean="0"/>
              <a:t>Należy mieć na uwadze fakt, że kontrola operacyjna ma taki sam </a:t>
            </a:r>
            <a:r>
              <a:rPr lang="pl-PL" b="1" i="0" dirty="0" smtClean="0"/>
              <a:t>reżim</a:t>
            </a:r>
            <a:r>
              <a:rPr lang="pl-PL" i="0" dirty="0" smtClean="0"/>
              <a:t> jak kontrola Urzędu Kontroli Skarbowej (UKS).</a:t>
            </a:r>
            <a:endParaRPr lang="pl-PL" i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Kontrola na miejscu i monitoring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Anna Karbowniak, Klara Jóźwicka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Kontrola na miejscu oraz monitoring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pl-PL" sz="2000" i="0" dirty="0" smtClean="0"/>
              <a:t>Podstawą prawną do przeprowadzenia kontroli jest art. 1 i 2 Rozporządzenia wykonawczego Komisji (UE) nr 2015/840 z dnia 29 </a:t>
            </a:r>
            <a:r>
              <a:rPr lang="pl-PL" sz="2000" i="0" dirty="0" err="1" smtClean="0"/>
              <a:t>maja</a:t>
            </a:r>
            <a:r>
              <a:rPr lang="pl-PL" sz="2000" i="0" dirty="0" smtClean="0"/>
              <a:t> 2015 r. w sprawie kontroli przeprowadzanych przez organy odpowiedzialne w związku z rozporządzeniem Parlamentu Europejskiego i Rady (UE) nr 514/2014 ustanawiającym przepisy ogólne dotyczące Funduszu Azylu, Migracji i Integracji oraz instrumentu na rzecz wsparcia finansowego współpracy policyjnej, zapobiegania i zwalczania przestępczości oraz zarządzania kryzysowego.</a:t>
            </a:r>
          </a:p>
          <a:p>
            <a:pPr marL="0">
              <a:spcBef>
                <a:spcPts val="0"/>
              </a:spcBef>
            </a:pPr>
            <a:endParaRPr lang="pl-PL" sz="2000" i="0" dirty="0" smtClean="0"/>
          </a:p>
          <a:p>
            <a:pPr marL="0">
              <a:spcBef>
                <a:spcPts val="0"/>
              </a:spcBef>
            </a:pPr>
            <a:r>
              <a:rPr lang="pl-PL" sz="2000" i="0" dirty="0" smtClean="0"/>
              <a:t>Zapisy umowy finansowej (§ 11</a:t>
            </a:r>
            <a:r>
              <a:rPr lang="pl-PL" sz="2000" dirty="0" smtClean="0"/>
              <a:t> </a:t>
            </a:r>
            <a:r>
              <a:rPr lang="pl-PL" sz="2000" i="0" dirty="0" smtClean="0"/>
              <a:t>Kontrola, monitoring i audyt) regulują zasady prowadzenia kontroli oraz prawa i obowiązki beneficjenta.</a:t>
            </a:r>
            <a:endParaRPr lang="pl-PL" sz="2000" dirty="0" smtClean="0"/>
          </a:p>
          <a:p>
            <a:pPr marL="0" indent="0" algn="just"/>
            <a:endParaRPr lang="pl-PL" sz="2000" i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kontroli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68052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dirty="0" smtClean="0"/>
              <a:t> </a:t>
            </a:r>
            <a:r>
              <a:rPr lang="pl-PL" sz="2900" b="1" dirty="0" smtClean="0"/>
              <a:t>Kontrola administracyjna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r>
              <a:rPr lang="pl-PL" sz="2900" dirty="0" smtClean="0"/>
              <a:t>Polega na weryfikacji merytorycznej i finansowej raportu kwartalnego wraz z załącznikami. Kontroli podlegają również udzielone zamówienia (procedury wyboru wykonawcy).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endParaRPr lang="pl-PL" sz="23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3200" b="1" dirty="0" smtClean="0"/>
              <a:t> </a:t>
            </a:r>
            <a:r>
              <a:rPr lang="pl-PL" sz="2900" b="1" dirty="0" smtClean="0"/>
              <a:t>Kontrola operacyjna na miejscu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r>
              <a:rPr lang="pl-PL" sz="2900" dirty="0" smtClean="0"/>
              <a:t>Za zaplanowanie i przeprowadzenie odpowiedzialny jest Zespół Azylu, Migracji i Integracji COPE MSW.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endParaRPr lang="pl-PL" sz="23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2900" b="1" dirty="0" smtClean="0"/>
              <a:t>Kontrola finansowa na miejscu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</a:pPr>
            <a:r>
              <a:rPr lang="pl-PL" sz="2900" dirty="0" smtClean="0"/>
              <a:t>Przeprowadzana po zakończeniu projektu, planowana i przeprowadzana przez Zespół Rozliczeń i Kontroli Finansowej COPE MSW.</a:t>
            </a:r>
          </a:p>
          <a:p>
            <a:endParaRPr lang="pl-PL" sz="2000" dirty="0" smtClean="0"/>
          </a:p>
          <a:p>
            <a:r>
              <a:rPr lang="pl-PL" dirty="0" smtClean="0"/>
              <a:t>	</a:t>
            </a:r>
            <a:endParaRPr lang="pl-PL" sz="20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Rodzaje kontroli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04456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Wizyty monitoringowe</a:t>
            </a:r>
          </a:p>
          <a:p>
            <a:endParaRPr lang="pl-PL" sz="1000" dirty="0" smtClean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/>
              <a:t>Dodatkowo Organ Delegowany (COPE MSW) może przeprowadzać wizyty monitoringowe w miejscu realizacji projektów. Pełnią one rolę konsultacyjną wobec Beneficjenta i nie muszą pociągać za sobą takich konsekwencji jak </a:t>
            </a:r>
            <a:br>
              <a:rPr lang="pl-PL" sz="1800" dirty="0" smtClean="0"/>
            </a:br>
            <a:r>
              <a:rPr lang="pl-PL" sz="1800" dirty="0" smtClean="0"/>
              <a:t>w przypadku kontroli na miejscu. Podczas wizyty monitoringowej weryfikowane są dokumenty potwierdzające merytoryczną realizację projektu oraz dokumentacja finansowa.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</a:pPr>
            <a:r>
              <a:rPr lang="pl-PL" sz="1800" dirty="0" smtClean="0"/>
              <a:t>Podczas wizyty monitoringowej pracownicy COPE MSW udzielają porad </a:t>
            </a:r>
            <a:br>
              <a:rPr lang="pl-PL" sz="1800" dirty="0" smtClean="0"/>
            </a:br>
            <a:r>
              <a:rPr lang="pl-PL" sz="1800" dirty="0" smtClean="0"/>
              <a:t>w sprawie realizacji projektu, wymogów dotyczących FAMI, informacji </a:t>
            </a:r>
            <a:br>
              <a:rPr lang="pl-PL" sz="1800" dirty="0" smtClean="0"/>
            </a:br>
            <a:r>
              <a:rPr lang="pl-PL" sz="1800" dirty="0" smtClean="0"/>
              <a:t>o udzielaniu zamówień, grupie docelowej, kwalifikowalności wydatków itp.</a:t>
            </a:r>
          </a:p>
          <a:p>
            <a:pPr marL="0" indent="0" algn="just">
              <a:spcBef>
                <a:spcPts val="0"/>
              </a:spcBef>
            </a:pPr>
            <a:r>
              <a:rPr lang="pl-PL" sz="1800" dirty="0" smtClean="0"/>
              <a:t>Planowane jest zmonitorowanie wszystkich projektów, które rozpoczęły się w pierwszych miesiącach kwalifikowalności wydatków.</a:t>
            </a:r>
          </a:p>
          <a:p>
            <a:pPr marL="0" indent="0" algn="just">
              <a:spcBef>
                <a:spcPts val="0"/>
              </a:spcBef>
            </a:pPr>
            <a:endParaRPr lang="pl-PL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Organizacja kontroli operacyjnej na miejscu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6504"/>
          </a:xfrm>
        </p:spPr>
        <p:txBody>
          <a:bodyPr>
            <a:normAutofit lnSpcReduction="10000"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1800" i="0" dirty="0" smtClean="0"/>
              <a:t>kontrolą objętych zostanie minimum 20% liczby projektów realizowanych w ciągu roku budżetowego</a:t>
            </a:r>
          </a:p>
          <a:p>
            <a:pPr algn="just">
              <a:buFont typeface="Arial" pitchFamily="34" charset="0"/>
              <a:buChar char="•"/>
            </a:pPr>
            <a:r>
              <a:rPr lang="pl-PL" sz="1800" i="0" dirty="0" smtClean="0"/>
              <a:t>projekty typowane są do kontroli m.in. według kryteriów: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/>
              <a:t>wartość  projektu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/>
              <a:t>rodzaj projektu (np. integracja, legalna migracja, powroty)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/>
              <a:t>obejmowanie jednego bądź kilku celów szczegółowych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/>
              <a:t>doświadczenie beneficjenta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dirty="0" smtClean="0"/>
              <a:t>rodzaj beneficjenta (PJB, organizacja pozarządowa, organizacja międzynarodowa, JST)</a:t>
            </a:r>
          </a:p>
          <a:p>
            <a:pPr lvl="1">
              <a:buFont typeface="Wingdings" pitchFamily="2" charset="2"/>
              <a:buChar char="ü"/>
            </a:pPr>
            <a:r>
              <a:rPr lang="pl-PL" sz="1600" i="0" dirty="0" smtClean="0"/>
              <a:t>czynnik losowy</a:t>
            </a:r>
          </a:p>
          <a:p>
            <a:pPr algn="just">
              <a:buFont typeface="Arial" pitchFamily="34" charset="0"/>
              <a:buChar char="•"/>
            </a:pPr>
            <a:r>
              <a:rPr lang="pl-PL" sz="1800" i="0" dirty="0" smtClean="0"/>
              <a:t>kontrole odbywają się w trakcie realizacji projektów, dla których podpisana jest umowa finansowa</a:t>
            </a:r>
          </a:p>
          <a:p>
            <a:pPr algn="just">
              <a:buFont typeface="Arial" pitchFamily="34" charset="0"/>
              <a:buChar char="•"/>
            </a:pPr>
            <a:r>
              <a:rPr lang="pl-PL" sz="1800" i="0" dirty="0" smtClean="0"/>
              <a:t>Organ Delegowany pisemnie informuje o terminie kontroli minimum 5 dni roboczych przed jej przeprowadzeniem</a:t>
            </a:r>
          </a:p>
          <a:p>
            <a:pPr algn="just">
              <a:buFont typeface="Arial" pitchFamily="34" charset="0"/>
              <a:buChar char="•"/>
            </a:pPr>
            <a:r>
              <a:rPr lang="pl-PL" sz="1800" i="0" dirty="0" smtClean="0"/>
              <a:t>kontrola odbywa się w siedzibie beneficjenta lub w miejscu realizacji projektu (możliwa jest kontrola bez uprzedniego zawiadomienia)</a:t>
            </a:r>
          </a:p>
          <a:p>
            <a:pPr algn="just">
              <a:buFont typeface="Arial" pitchFamily="34" charset="0"/>
              <a:buChar char="•"/>
            </a:pPr>
            <a:endParaRPr lang="pl-PL" sz="1800" i="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kontroli operacyjnej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6504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pl-PL" sz="1800" i="0" dirty="0" smtClean="0"/>
              <a:t>Podczas przeprowadzania kontroli operacyjnych na miejscu pracownicy Zespołu Azylu, Migracji i Integracji, mają za zadanie sprawdzić, czy przedmiotowe przedsięwzięcie jest realizowane zgodnie z zawartą Umową Finansową. </a:t>
            </a:r>
          </a:p>
          <a:p>
            <a:pPr marL="0" indent="0" algn="just">
              <a:spcBef>
                <a:spcPts val="0"/>
              </a:spcBef>
            </a:pPr>
            <a:r>
              <a:rPr lang="pl-PL" sz="1800" i="0" dirty="0" smtClean="0"/>
              <a:t>W korespondencji informującej o planowanej kontroli, beneficjent otrzyma informacje dotyczące zakresu, terminu, miejsca oraz personelu mającego przeprowadzić kontrolę.</a:t>
            </a:r>
          </a:p>
          <a:p>
            <a:pPr marL="0" indent="0" algn="just">
              <a:spcBef>
                <a:spcPts val="0"/>
              </a:spcBef>
            </a:pPr>
            <a:endParaRPr lang="pl-PL" sz="1800" i="0" dirty="0" smtClean="0"/>
          </a:p>
          <a:p>
            <a:pPr marL="0" indent="0" algn="just">
              <a:spcBef>
                <a:spcPts val="0"/>
              </a:spcBef>
            </a:pPr>
            <a:r>
              <a:rPr lang="pl-PL" sz="1800" i="0" dirty="0" smtClean="0"/>
              <a:t>W szczególności weryfikacji podlegać będą:</a:t>
            </a:r>
          </a:p>
          <a:p>
            <a:pPr marL="0" indent="180000" algn="just">
              <a:spcBef>
                <a:spcPts val="0"/>
              </a:spcBef>
              <a:buFont typeface="Wingdings" pitchFamily="2" charset="2"/>
              <a:buChar char="ü"/>
              <a:tabLst>
                <a:tab pos="180000" algn="l"/>
                <a:tab pos="360000" algn="l"/>
                <a:tab pos="540000" algn="l"/>
              </a:tabLst>
            </a:pPr>
            <a:r>
              <a:rPr lang="pl-PL" sz="1800" i="0" dirty="0" smtClean="0"/>
              <a:t> wskaźniki przedstawione przez Beneficjenta w raportach kwartalnych, ich 	 wiarygodność,</a:t>
            </a:r>
          </a:p>
          <a:p>
            <a:pPr marL="0" indent="180000" algn="just">
              <a:spcBef>
                <a:spcPts val="0"/>
              </a:spcBef>
              <a:buFont typeface="Wingdings" pitchFamily="2" charset="2"/>
              <a:buChar char="ü"/>
              <a:tabLst>
                <a:tab pos="180000" algn="l"/>
                <a:tab pos="360000" algn="l"/>
                <a:tab pos="540000" algn="l"/>
              </a:tabLst>
            </a:pPr>
            <a:r>
              <a:rPr lang="pl-PL" sz="1800" i="0" dirty="0" smtClean="0"/>
              <a:t> dokumentacja przynależności beneficjentów końcowych do grupy docelowej 	 FAMI,</a:t>
            </a:r>
          </a:p>
          <a:p>
            <a:pPr marL="0" indent="180000" algn="just">
              <a:spcBef>
                <a:spcPts val="0"/>
              </a:spcBef>
              <a:buFont typeface="Wingdings" pitchFamily="2" charset="2"/>
              <a:buChar char="ü"/>
              <a:tabLst>
                <a:tab pos="180000" algn="l"/>
                <a:tab pos="360000" algn="l"/>
                <a:tab pos="540000" algn="l"/>
              </a:tabLst>
            </a:pPr>
            <a:r>
              <a:rPr lang="pl-PL" sz="1800" i="0" dirty="0" smtClean="0"/>
              <a:t> procedury wyboru wykonawcy,</a:t>
            </a:r>
          </a:p>
          <a:p>
            <a:pPr marL="0" indent="180000" algn="just">
              <a:spcBef>
                <a:spcPts val="0"/>
              </a:spcBef>
              <a:buFont typeface="Wingdings" pitchFamily="2" charset="2"/>
              <a:buChar char="ü"/>
              <a:tabLst>
                <a:tab pos="180000" algn="l"/>
                <a:tab pos="360000" algn="l"/>
                <a:tab pos="540000" algn="l"/>
              </a:tabLst>
            </a:pPr>
            <a:r>
              <a:rPr lang="pl-PL" sz="1800" i="0" dirty="0" smtClean="0"/>
              <a:t> informacje o źródłach finansowania projektu i realizacja obowiązku promocji 	 FAMI zapisanego w Umowie Finansowej.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Zakres kontroli operacyjnej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36504"/>
          </a:xfrm>
        </p:spPr>
        <p:txBody>
          <a:bodyPr>
            <a:normAutofit lnSpcReduction="10000"/>
          </a:bodyPr>
          <a:lstStyle/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zgodność realizacji projektu z harmonogramem</a:t>
            </a:r>
          </a:p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stopień zaawansowania realizacji projektu</a:t>
            </a:r>
          </a:p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weryfikację </a:t>
            </a:r>
            <a:r>
              <a:rPr lang="pl-PL" sz="1800" i="0" dirty="0" smtClean="0"/>
              <a:t>rzeczowej realizacji projektu obejmującą współfinansowane w 	projekcie roboty, dostawy lub usługi (dokumenty księgowe, umowy 	cywilnoprawne, protokoły odbioru usług)</a:t>
            </a:r>
          </a:p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identyfikację </a:t>
            </a:r>
            <a:r>
              <a:rPr lang="pl-PL" sz="1800" i="0" dirty="0" smtClean="0"/>
              <a:t>problemów </a:t>
            </a:r>
            <a:r>
              <a:rPr lang="pl-PL" sz="1800" i="0" dirty="0" smtClean="0"/>
              <a:t>występujących w projekcie i analizę możliwości ich </a:t>
            </a:r>
            <a:r>
              <a:rPr lang="pl-PL" sz="1800" i="0" dirty="0" smtClean="0"/>
              <a:t>	rozwiązania</a:t>
            </a:r>
            <a:endParaRPr lang="pl-PL" sz="1800" i="0" dirty="0" smtClean="0"/>
          </a:p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ewentualną wizytację części projektu prowadzonej przez partnera-	współwykonawcę projektu (jeśli dotyczy)</a:t>
            </a:r>
          </a:p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inne informacje wskazane przez Beneficjenta we WoD (np. system </a:t>
            </a:r>
            <a:r>
              <a:rPr lang="pl-PL" sz="1800" i="0" dirty="0" smtClean="0"/>
              <a:t>	zarządzania</a:t>
            </a:r>
            <a:r>
              <a:rPr lang="pl-PL" sz="1800" i="0" dirty="0" smtClean="0"/>
              <a:t>, 	zagadnienia horyzontalne)</a:t>
            </a:r>
          </a:p>
          <a:p>
            <a:pPr marL="0" lvl="0" indent="360000" algn="just" defTabSz="9000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360000" algn="l"/>
                <a:tab pos="540000" algn="l"/>
              </a:tabLst>
            </a:pPr>
            <a:r>
              <a:rPr lang="pl-PL" sz="1800" i="0" dirty="0" smtClean="0"/>
              <a:t>monitorowanie zaleceń z kontroli/wizyt monitoringowych oraz udzielenie 	wskazówek i informacji dotyczących dalszej realizacji projektu (jeśli </a:t>
            </a:r>
            <a:r>
              <a:rPr lang="pl-PL" sz="1800" i="0" dirty="0" smtClean="0"/>
              <a:t>	dotyczy</a:t>
            </a:r>
            <a:r>
              <a:rPr lang="pl-PL" sz="1800" i="0" dirty="0" smtClean="0"/>
              <a:t>)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Raporty z kontroli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3312368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600"/>
              </a:spcAft>
            </a:pPr>
            <a:r>
              <a:rPr lang="pl-PL" sz="2000" i="0" dirty="0" smtClean="0"/>
              <a:t>Po przeprowadzonej kontroli, beneficjent otrzymuje raport z kontroli zawierający wnioski i zalecenia pokontrolne.</a:t>
            </a:r>
          </a:p>
          <a:p>
            <a:pPr marL="0" indent="0" algn="just"/>
            <a:r>
              <a:rPr lang="pl-PL" sz="2000" i="0" dirty="0" smtClean="0"/>
              <a:t>Dokument przekazywany jest w dwóch egzemplarzach, które należy podpisać i jeden odesłać do COPE MSW.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Wierzchołek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652</TotalTime>
  <Words>615</Words>
  <Application>Microsoft Office PowerPoint</Application>
  <PresentationFormat>Pokaz na ekranie (4:3)</PresentationFormat>
  <Paragraphs>73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Motyw pakietu Office</vt:lpstr>
      <vt:lpstr>  FUNDUSZ AZYLU, MIGRACJI I INTEGRACJI </vt:lpstr>
      <vt:lpstr>Kontrola na miejscu i monitoring</vt:lpstr>
      <vt:lpstr>Kontrola na miejscu oraz monitoring</vt:lpstr>
      <vt:lpstr>Rodzaje kontroli</vt:lpstr>
      <vt:lpstr>Rodzaje kontroli</vt:lpstr>
      <vt:lpstr>Organizacja kontroli operacyjnej na miejscu</vt:lpstr>
      <vt:lpstr>Zakres kontroli operacyjnej</vt:lpstr>
      <vt:lpstr>Zakres kontroli operacyjnej c.d.</vt:lpstr>
      <vt:lpstr>Raporty z kontroli</vt:lpstr>
      <vt:lpstr>Ścieżka akceptacji raportu z kontroli</vt:lpstr>
      <vt:lpstr>Wdrożenie zaleceń pokontrolnych</vt:lpstr>
      <vt:lpstr>Konsekwencje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kjozwicka</dc:creator>
  <cp:lastModifiedBy>kjozwicka</cp:lastModifiedBy>
  <cp:revision>85</cp:revision>
  <dcterms:created xsi:type="dcterms:W3CDTF">2015-10-16T13:10:57Z</dcterms:created>
  <dcterms:modified xsi:type="dcterms:W3CDTF">2015-10-22T08:30:56Z</dcterms:modified>
</cp:coreProperties>
</file>