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1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Miązkiewicz Marek" initials="MM" lastIdx="5" clrIdx="1">
    <p:extLst>
      <p:ext uri="{19B8F6BF-5375-455C-9EA6-DF929625EA0E}">
        <p15:presenceInfo xmlns:p15="http://schemas.microsoft.com/office/powerpoint/2012/main" userId="Miązkiewicz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8276698.5</c:v>
                </c:pt>
                <c:pt idx="1">
                  <c:v>6983576.5099999998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0B-4C8A-B7A9-1CFF25AB4EB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12406421436814E-2"/>
                  <c:y val="1.575177946337541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1F9-45D2-A4BD-FA6107F0DA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930481607761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1F9-45D2-A4BD-FA6107F0DA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7004569.9400000004</c:v>
                </c:pt>
                <c:pt idx="1">
                  <c:v>5909560.5599999996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0B-4C8A-B7A9-1CFF25AB4E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1"/>
        <c:axId val="437803040"/>
        <c:axId val="437808136"/>
      </c:barChart>
      <c:catAx>
        <c:axId val="43780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7808136"/>
        <c:crosses val="autoZero"/>
        <c:auto val="1"/>
        <c:lblAlgn val="ctr"/>
        <c:lblOffset val="100"/>
        <c:noMultiLvlLbl val="0"/>
      </c:catAx>
      <c:valAx>
        <c:axId val="437808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780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682E7-ECB6-48CA-9261-E56713B0A3B1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5ED1-8C50-405D-BDCB-C4ED492A1C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25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5ED1-8C50-405D-BDCB-C4ED492A1C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08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5ED1-8C50-405D-BDCB-C4ED492A1C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84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5ED1-8C50-405D-BDCB-C4ED492A1C4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54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E-faktury specjalizowane – rozbudowa Platformy Elektronicznego Fakturowania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Wnioskodawca: 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Beneficjent: Ministerstwo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Partnerzy: Sieć Badawcza Łukasiewicz – Poznański Instytut Technologiczny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71853" y="5332390"/>
            <a:ext cx="1113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</a:rPr>
              <a:t>Głównym celem projektu PEF2 jest usprawnienie obsługi faktur specjalizowanych na Platformie Elektronicznego </a:t>
            </a:r>
            <a:r>
              <a:rPr lang="pl-PL" sz="1600" i="1" dirty="0" smtClean="0">
                <a:solidFill>
                  <a:srgbClr val="0070C0"/>
                </a:solidFill>
              </a:rPr>
              <a:t>Fakturowania,                 </a:t>
            </a:r>
            <a:r>
              <a:rPr lang="pl-PL" sz="1600" i="1" dirty="0">
                <a:solidFill>
                  <a:srgbClr val="0070C0"/>
                </a:solidFill>
              </a:rPr>
              <a:t>np. faktur za dostawę energii elektrycznej, paliw gazowych, usługi wodociągowe, ciepłownicze, usługi telekomunikacyjne, not korygujących, faktur w procesie faktoringu.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4" y="239271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1531"/>
              </p:ext>
            </p:extLst>
          </p:nvPr>
        </p:nvGraphicFramePr>
        <p:xfrm>
          <a:off x="765106" y="3167379"/>
          <a:ext cx="10946674" cy="1119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8507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2020-01-01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2020-03-23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2022-06-21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628650" y="1176119"/>
            <a:ext cx="11715750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800" dirty="0">
                <a:effectLst/>
                <a:latin typeface="Segoe UI" panose="020B0502040204020203" pitchFamily="34" charset="0"/>
              </a:rPr>
              <a:t>budżet państwa cz.20, POPC, II OP „E-Administracja i otwarty urząd", 					  Działanie 2.1 Wysoka dostępność i jakość e-usług publicznych</a:t>
            </a:r>
            <a:endParaRPr lang="pl-PL" sz="1800" dirty="0">
              <a:effectLst/>
              <a:latin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542925" y="219341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="" xmlns:a16="http://schemas.microsoft.com/office/drawing/2014/main" id="{E67421DB-2265-2F5A-8032-CE755EBE6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878309"/>
              </p:ext>
            </p:extLst>
          </p:nvPr>
        </p:nvGraphicFramePr>
        <p:xfrm>
          <a:off x="2205708" y="2944011"/>
          <a:ext cx="8408710" cy="3695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86046"/>
              </p:ext>
            </p:extLst>
          </p:nvPr>
        </p:nvGraphicFramePr>
        <p:xfrm>
          <a:off x="563321" y="2388199"/>
          <a:ext cx="10783008" cy="2944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7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3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00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83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6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</a:rPr>
                        <a:t>Książka Adresowa PEF wraz z Wyszukiwarką</a:t>
                      </a:r>
                      <a:endParaRPr lang="pl-PL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</a:rPr>
                        <a:t>2021-11-08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chemeClr val="tx1"/>
                          </a:solidFill>
                          <a:effectLst/>
                        </a:rPr>
                        <a:t>2021-08-24</a:t>
                      </a: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9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Rozbudowana Platforma Elektronicznego Fakturowania – e-usługa publiczna fakturowania specjalizowanego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PRODUKTY PROJEKTU – interoperacyjność </a:t>
            </a:r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</a:p>
        </p:txBody>
      </p:sp>
      <p:sp>
        <p:nvSpPr>
          <p:cNvPr id="62" name="Prostokąt 61"/>
          <p:cNvSpPr/>
          <p:nvPr/>
        </p:nvSpPr>
        <p:spPr>
          <a:xfrm>
            <a:off x="7117872" y="4393930"/>
            <a:ext cx="1494000" cy="1212066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bg1"/>
                </a:solidFill>
              </a:rPr>
              <a:t>Węzeł Krajowy – proces rejestracji konta na PEF </a:t>
            </a:r>
            <a:br>
              <a:rPr lang="pl-PL" sz="1400" i="1" dirty="0">
                <a:solidFill>
                  <a:schemeClr val="bg1"/>
                </a:solidFill>
              </a:rPr>
            </a:br>
            <a:r>
              <a:rPr lang="pl-PL" sz="1400" i="1" dirty="0">
                <a:solidFill>
                  <a:schemeClr val="bg1"/>
                </a:solidFill>
              </a:rPr>
              <a:t>i zarządzania kontem na PEF</a:t>
            </a:r>
            <a:endParaRPr lang="pl-PL" sz="14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65741" y="3770783"/>
            <a:ext cx="1482526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tx2"/>
                </a:solidFill>
              </a:rPr>
              <a:t/>
            </a:r>
            <a:br>
              <a:rPr lang="pl-PL" sz="1400" i="1" dirty="0">
                <a:solidFill>
                  <a:schemeClr val="tx2"/>
                </a:solidFill>
              </a:rPr>
            </a:br>
            <a:r>
              <a:rPr lang="pl-PL" sz="1400" i="1" dirty="0">
                <a:solidFill>
                  <a:schemeClr val="tx2"/>
                </a:solidFill>
              </a:rPr>
              <a:t>Rozbudowana Platforma Elektronicznego Fakturowania</a:t>
            </a:r>
            <a:endParaRPr lang="pl-PL" sz="1400" b="1" i="1" dirty="0">
              <a:solidFill>
                <a:schemeClr val="tx2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3379214" y="3260639"/>
            <a:ext cx="1494000" cy="86640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bg1"/>
                </a:solidFill>
              </a:rPr>
              <a:t>Katalogi Administracji Publicznej </a:t>
            </a:r>
            <a:endParaRPr lang="pl-PL" sz="1400" dirty="0">
              <a:solidFill>
                <a:schemeClr val="bg1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5117040" y="405307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5117039" y="355407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823699" y="355407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4823702" y="391178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970368" y="391178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970368" y="43461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6751455" y="4192928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7003483" y="4186320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7009860" y="463419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835330" y="499423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051354" y="4562187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341205" y="4378387"/>
            <a:ext cx="1494000" cy="1227609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bg1"/>
                </a:solidFill>
              </a:rPr>
              <a:t>Rejestr REGON – proces rejestracji konta na PEF </a:t>
            </a:r>
            <a:br>
              <a:rPr lang="pl-PL" sz="1400" i="1" dirty="0">
                <a:solidFill>
                  <a:schemeClr val="bg1"/>
                </a:solidFill>
              </a:rPr>
            </a:br>
            <a:r>
              <a:rPr lang="pl-PL" sz="1400" i="1" dirty="0">
                <a:solidFill>
                  <a:schemeClr val="bg1"/>
                </a:solidFill>
              </a:rPr>
              <a:t>i zarządzania kontem na PEF</a:t>
            </a:r>
            <a:endParaRPr lang="pl-PL" sz="14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5051354" y="456218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08908" y="2901447"/>
            <a:ext cx="1777437" cy="2128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400" dirty="0">
                <a:solidFill>
                  <a:schemeClr val="tx2"/>
                </a:solidFill>
              </a:rPr>
              <a:t>dot. systemów własnych oraz innych jednostek</a:t>
            </a: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E2AA30D8-2CC8-FA22-BC50-8D3A7EA7F94D}"/>
              </a:ext>
            </a:extLst>
          </p:cNvPr>
          <p:cNvSpPr/>
          <p:nvPr/>
        </p:nvSpPr>
        <p:spPr>
          <a:xfrm>
            <a:off x="911100" y="379688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i="1" dirty="0">
                <a:solidFill>
                  <a:schemeClr val="tx2"/>
                </a:solidFill>
              </a:rPr>
              <a:t>Książka Adresowa PEF</a:t>
            </a:r>
            <a:endParaRPr lang="pl-PL" sz="1400" b="1" i="1" dirty="0">
              <a:solidFill>
                <a:schemeClr val="tx2"/>
              </a:solidFill>
            </a:endParaRPr>
          </a:p>
        </p:txBody>
      </p:sp>
      <p:cxnSp>
        <p:nvCxnSpPr>
          <p:cNvPr id="5" name="Łącznik: łamany 4">
            <a:extLst>
              <a:ext uri="{FF2B5EF4-FFF2-40B4-BE49-F238E27FC236}">
                <a16:creationId xmlns="" xmlns:a16="http://schemas.microsoft.com/office/drawing/2014/main" id="{C7347447-3DF3-2A2C-92FC-FB85E520B38C}"/>
              </a:ext>
            </a:extLst>
          </p:cNvPr>
          <p:cNvCxnSpPr>
            <a:stCxn id="2" idx="3"/>
            <a:endCxn id="65" idx="1"/>
          </p:cNvCxnSpPr>
          <p:nvPr/>
        </p:nvCxnSpPr>
        <p:spPr>
          <a:xfrm flipV="1">
            <a:off x="2405100" y="3693843"/>
            <a:ext cx="974114" cy="49908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66962" y="13323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35606"/>
              </p:ext>
            </p:extLst>
          </p:nvPr>
        </p:nvGraphicFramePr>
        <p:xfrm>
          <a:off x="690880" y="2458720"/>
          <a:ext cx="10600650" cy="2329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0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796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08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6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</a:rPr>
                        <a:t>Liczba usług publicznych udostępnionych on-line o stopniu dojrzałości co najmniej 5 – personalizacja, wskaźnik osiągnięty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załatwionych spraw poprzez udostępnioną on-line usługę publiczną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22062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517353"/>
              </p:ext>
            </p:extLst>
          </p:nvPr>
        </p:nvGraphicFramePr>
        <p:xfrm>
          <a:off x="695397" y="2101817"/>
          <a:ext cx="10801199" cy="448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21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06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335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3970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Doprecyzowanie diagramów kooperacji i komponentów, ponieważ architektura przedstawiona w rozdziale 7 nie prezentuje architektury rozwiązania dla proponowanej usługi generowania, przesyłania i odbierana faktur specjalizowanych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9735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Wykazanie, że po planowanej rozbudowie rozwiązanie będzie skalowalne i elastyczne w stopniu zabezpieczającym przed ponoszeniem wysokich kosztów na modyfikacje w przyszłości.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  <a:p>
                      <a:pPr algn="l"/>
                      <a:endParaRPr lang="pl-PL" sz="1200" b="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407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Uzasadnienie wysokich kosztów realizacji usługi w stosunku do liczby faktur planowanych do obsłużenia. (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 koszt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pojedynczej usługi.) Poziom kosztów może świadczyć, że architektura rozwiązania jest nieefektywna.</a:t>
                      </a:r>
                      <a:endParaRPr lang="pl-PL" b="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8862">
                <a:tc>
                  <a:txBody>
                    <a:bodyPr/>
                    <a:lstStyle/>
                    <a:p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Poprawa efektywności kosztowej całego projektu poprzez znaczące podniesienie KPI liczby załatwionych spraw lub obniżeniem kosztu projektu,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55219">
                <a:tc>
                  <a:txBody>
                    <a:bodyPr/>
                    <a:lstStyle/>
                    <a:p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ryzyka dot. utrzymania trwałości projektu „Platforma pośrednicząca elektronicznego fakturowania dla sfery finansów publicznych” oraz ryzyka pogłębienia</a:t>
                      </a:r>
                    </a:p>
                    <a:p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uzależnienia od dostawców (</a:t>
                      </a:r>
                      <a:r>
                        <a:rPr lang="pl-PL" sz="1200" b="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vendor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lock-in), będących brokerami Platformy PEF (2 operatorów).</a:t>
                      </a: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0095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01642" y="115297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7100" y="1764040"/>
            <a:ext cx="10937800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2027-06-21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 – cz. 20, gospodarka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71869"/>
              </p:ext>
            </p:extLst>
          </p:nvPr>
        </p:nvGraphicFramePr>
        <p:xfrm>
          <a:off x="727887" y="2895600"/>
          <a:ext cx="10736225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Uruchomienie przez Ministerstwo Finansów Krajowego System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</a:rPr>
                        <a:t>eFaktur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 do przesyłania i przechowywania faktur w </a:t>
                      </a: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postaci </a:t>
                      </a:r>
                      <a:r>
                        <a:rPr lang="pl-PL" sz="1200" i="1" smtClean="0">
                          <a:solidFill>
                            <a:srgbClr val="0070C0"/>
                          </a:solidFill>
                        </a:rPr>
                        <a:t>elektronicznej,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skutkujące odpływem obecnych i potencjalnych użytkowników PEF do systemu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</a:rPr>
                        <a:t>KSeF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jest mitygowane poprzez udział w spotkaniach grup roboczych i międzyresortowych mających na celu wypracowanie drogi integracji systemów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KSeF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i PEF.  </a:t>
                      </a:r>
                    </a:p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Przygotowanie struktury faktury specjalizowanej, która pozwoliła na przesyłanie przez PEF dodatkowych danych biznesowych nieujętych w podstawowej postaci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</a:rPr>
                        <a:t>KSeF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. 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Niechęć dostawców do korzystania z usługi przesyłania faktur specjalizowanych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Wykonanie usługi przesyłania faktur specjalizowanych w sposób intuicyjny, spełniający potrzeby dostawców. Prowadzenie ciągłej edukacji użytkowników.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9affde3b-50dd-4e74-9e2c-6b9654ae514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df3a10b-8748-402e-bef4-aee373db4dbb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533</Words>
  <Application>Microsoft Office PowerPoint</Application>
  <PresentationFormat>Panoramiczny</PresentationFormat>
  <Paragraphs>97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74</cp:revision>
  <dcterms:created xsi:type="dcterms:W3CDTF">2017-01-27T12:50:17Z</dcterms:created>
  <dcterms:modified xsi:type="dcterms:W3CDTF">2022-09-07T09:19:21Z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