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58" r:id="rId3"/>
    <p:sldId id="265" r:id="rId4"/>
    <p:sldId id="267" r:id="rId5"/>
    <p:sldId id="269" r:id="rId6"/>
    <p:sldId id="270" r:id="rId7"/>
    <p:sldId id="275" r:id="rId8"/>
    <p:sldId id="271" r:id="rId9"/>
    <p:sldId id="27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70" d="100"/>
          <a:sy n="70" d="100"/>
        </p:scale>
        <p:origin x="-217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3D6D-F198-46F5-8F75-0A016687DB19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2A3E0-5B79-424A-9BE5-38FCFD874F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027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108720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LEJNY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0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56584"/>
          </a:xfrm>
        </p:spPr>
        <p:txBody>
          <a:bodyPr>
            <a:normAutofit/>
          </a:bodyPr>
          <a:lstStyle>
            <a:lvl1pPr algn="l">
              <a:buNone/>
              <a:defRPr sz="20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4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700" r:id="rId4"/>
    <p:sldLayoutId id="2147483699" r:id="rId5"/>
    <p:sldLayoutId id="2147483697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440160"/>
          </a:xfrm>
        </p:spPr>
        <p:txBody>
          <a:bodyPr>
            <a:normAutofit fontScale="90000"/>
          </a:bodyPr>
          <a:lstStyle/>
          <a:p>
            <a:pPr marL="342900" lvl="0" indent="-216000" algn="just">
              <a:spcBef>
                <a:spcPct val="20000"/>
              </a:spcBef>
            </a:pPr>
            <a:r>
              <a:rPr lang="pl-PL" sz="4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4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4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600" b="1" spc="-150" dirty="0" smtClean="0">
                <a:ea typeface="+mn-ea"/>
                <a:cs typeface="+mn-cs"/>
              </a:rPr>
              <a:t>FUNDUSZ </a:t>
            </a:r>
            <a:r>
              <a:rPr lang="pl-PL" sz="3600" b="1" spc="-150" dirty="0">
                <a:ea typeface="+mn-ea"/>
                <a:cs typeface="+mn-cs"/>
              </a:rPr>
              <a:t>AZYLU, MIGRACJI I INTEGRACJI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i="0" dirty="0" smtClean="0"/>
              <a:t>SZKOLENIE DLA BENEFICJENTÓW</a:t>
            </a:r>
          </a:p>
          <a:p>
            <a:pPr algn="ctr">
              <a:buNone/>
            </a:pPr>
            <a:r>
              <a:rPr lang="pl-PL" sz="1600" dirty="0" smtClean="0"/>
              <a:t>Warszawa, 26 października 2015 r.</a:t>
            </a:r>
            <a:endParaRPr lang="pl-PL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Raportowanie i formularz wskaźników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312369"/>
          </a:xfrm>
        </p:spPr>
        <p:txBody>
          <a:bodyPr/>
          <a:lstStyle/>
          <a:p>
            <a:pPr algn="ctr"/>
            <a:r>
              <a:rPr lang="pl-PL" i="1" dirty="0" smtClean="0"/>
              <a:t>Katarzyna Kubacka</a:t>
            </a:r>
            <a:endParaRPr lang="pl-PL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r>
              <a:rPr lang="pl-PL" dirty="0" smtClean="0"/>
              <a:t>SYSTEM RAPORTOWANIA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7646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1600" i="0" dirty="0" smtClean="0"/>
              <a:t>Celem raportowania jest bieżąca kontrola realizacji projektu i wydatkowania</a:t>
            </a:r>
          </a:p>
          <a:p>
            <a:pPr algn="just"/>
            <a:r>
              <a:rPr lang="pl-PL" sz="1600" i="0" dirty="0" smtClean="0"/>
              <a:t>	budżetu, co umożliwia wypłatę zaliczek i rozliczenie końcowego projektu.</a:t>
            </a:r>
          </a:p>
          <a:p>
            <a:pPr algn="just"/>
            <a:r>
              <a:rPr lang="pl-PL" sz="1600" i="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i="0" dirty="0" smtClean="0"/>
              <a:t>Niezbędne jest raportowanie, na którym etapie realizacji znajduje się projekt</a:t>
            </a:r>
          </a:p>
          <a:p>
            <a:pPr algn="just"/>
            <a:r>
              <a:rPr lang="pl-PL" sz="1600" i="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l-PL" sz="1600" i="0" dirty="0" smtClean="0"/>
              <a:t>Każdy raport składa się z części merytorycznej oraz finansowej.</a:t>
            </a:r>
          </a:p>
          <a:p>
            <a:pPr algn="just"/>
            <a:endParaRPr lang="pl-PL" sz="16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i="0" dirty="0" smtClean="0"/>
              <a:t>Rodzaje raportów: </a:t>
            </a:r>
          </a:p>
          <a:p>
            <a:pPr algn="just"/>
            <a:r>
              <a:rPr lang="pl-PL" sz="1600" i="0" dirty="0" smtClean="0"/>
              <a:t>	- raport wstępny (jeśli dotyczy), </a:t>
            </a:r>
          </a:p>
          <a:p>
            <a:pPr algn="just"/>
            <a:r>
              <a:rPr lang="pl-PL" sz="1600" i="0" dirty="0" smtClean="0"/>
              <a:t>	- raporty kwartalne,</a:t>
            </a:r>
          </a:p>
          <a:p>
            <a:pPr algn="just"/>
            <a:r>
              <a:rPr lang="pl-PL" sz="1600" i="0" dirty="0"/>
              <a:t>	</a:t>
            </a:r>
            <a:r>
              <a:rPr lang="pl-PL" sz="1600" i="0" dirty="0" smtClean="0"/>
              <a:t>- raporty dodatkowe (finansowe, jeżeli dotyczy)</a:t>
            </a:r>
          </a:p>
          <a:p>
            <a:pPr algn="just"/>
            <a:r>
              <a:rPr lang="pl-PL" sz="1600" i="0" dirty="0"/>
              <a:t>	</a:t>
            </a:r>
            <a:r>
              <a:rPr lang="pl-PL" sz="1600" i="0" dirty="0" smtClean="0"/>
              <a:t>- raporty wydatków na 31 </a:t>
            </a:r>
            <a:r>
              <a:rPr lang="pl-PL" sz="1600" i="0" dirty="0"/>
              <a:t>grudnia (finansowe, jeżeli dotyczy)</a:t>
            </a:r>
          </a:p>
          <a:p>
            <a:pPr algn="just"/>
            <a:r>
              <a:rPr lang="pl-PL" sz="1600" i="0" dirty="0" smtClean="0"/>
              <a:t>	- raport końcowy. </a:t>
            </a:r>
          </a:p>
          <a:p>
            <a:pPr algn="just">
              <a:buFont typeface="Arial" pitchFamily="34" charset="0"/>
              <a:buChar char="•"/>
            </a:pPr>
            <a:endParaRPr lang="pl-PL" sz="16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i="0" dirty="0" smtClean="0"/>
              <a:t>Wzór raportu jest </a:t>
            </a:r>
            <a:r>
              <a:rPr lang="pl-PL" sz="1600" i="0" dirty="0" smtClean="0"/>
              <a:t>załącznikiem </a:t>
            </a:r>
            <a:r>
              <a:rPr lang="pl-PL" sz="1600" i="0" dirty="0" smtClean="0"/>
              <a:t>do </a:t>
            </a:r>
            <a:r>
              <a:rPr lang="pl-PL" sz="1600" dirty="0" smtClean="0"/>
              <a:t>Podręcznika dla Beneficjentów </a:t>
            </a:r>
            <a:endParaRPr lang="pl-PL" sz="1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/>
          <a:lstStyle/>
          <a:p>
            <a:r>
              <a:rPr lang="pl-PL" dirty="0" smtClean="0"/>
              <a:t>Ustalanie kwartałów realizacji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0040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pl-PL" sz="2900" i="0" dirty="0" smtClean="0"/>
          </a:p>
          <a:p>
            <a:pPr algn="l">
              <a:buFont typeface="Arial" pitchFamily="34" charset="0"/>
              <a:buChar char="•"/>
            </a:pPr>
            <a:r>
              <a:rPr lang="pl-PL" sz="2900" i="0" dirty="0"/>
              <a:t>g</a:t>
            </a:r>
            <a:r>
              <a:rPr lang="pl-PL" sz="2900" i="0" dirty="0" smtClean="0"/>
              <a:t>dy, projekt rozpoczyna </a:t>
            </a:r>
            <a:r>
              <a:rPr lang="pl-PL" sz="2900" i="0" u="sng" dirty="0" smtClean="0"/>
              <a:t>się przed miesiącem </a:t>
            </a:r>
            <a:r>
              <a:rPr lang="pl-PL" sz="2900" i="0" dirty="0" smtClean="0"/>
              <a:t>podpisania umowy finansowej </a:t>
            </a:r>
          </a:p>
          <a:p>
            <a:pPr algn="l"/>
            <a:r>
              <a:rPr lang="pl-PL" sz="2900" i="0" dirty="0" smtClean="0"/>
              <a:t>	pierwszy kwartał zaczyna się od miesiąca podpisania umowy finansowej </a:t>
            </a:r>
          </a:p>
          <a:p>
            <a:pPr algn="l"/>
            <a:r>
              <a:rPr lang="pl-PL" sz="2900" i="0" dirty="0" smtClean="0"/>
              <a:t>	(konieczność złożenia raportu wstępnego za okres sprzed miesiąca podpisania umowy)</a:t>
            </a:r>
          </a:p>
          <a:p>
            <a:endParaRPr lang="pl-PL" sz="2900" i="0" dirty="0" smtClean="0"/>
          </a:p>
          <a:p>
            <a:endParaRPr lang="pl-PL" sz="29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900" i="0" dirty="0"/>
              <a:t>g</a:t>
            </a:r>
            <a:r>
              <a:rPr lang="pl-PL" sz="2900" i="0" dirty="0" smtClean="0"/>
              <a:t>dy, projekt rozpoczyna się </a:t>
            </a:r>
            <a:r>
              <a:rPr lang="pl-PL" sz="2900" i="0" u="sng" dirty="0" smtClean="0"/>
              <a:t>w miesiącu</a:t>
            </a:r>
            <a:r>
              <a:rPr lang="pl-PL" sz="2900" i="0" dirty="0" smtClean="0"/>
              <a:t> podpisania umowy finansowej </a:t>
            </a:r>
          </a:p>
          <a:p>
            <a:pPr algn="just"/>
            <a:r>
              <a:rPr lang="pl-PL" sz="2900" i="0" dirty="0" smtClean="0"/>
              <a:t>	pierwszy kwartał realizacji projektu zaczyna się w miesiącu podpisania umowy finansowej </a:t>
            </a:r>
          </a:p>
          <a:p>
            <a:pPr algn="just"/>
            <a:endParaRPr lang="pl-PL" sz="2900" i="0" dirty="0" smtClean="0"/>
          </a:p>
          <a:p>
            <a:pPr algn="just"/>
            <a:endParaRPr lang="pl-PL" sz="29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900" i="0" dirty="0"/>
              <a:t>g</a:t>
            </a:r>
            <a:r>
              <a:rPr lang="pl-PL" sz="2900" i="0" dirty="0" smtClean="0"/>
              <a:t>dy, projekt rozpoczyna się </a:t>
            </a:r>
            <a:r>
              <a:rPr lang="pl-PL" sz="2900" i="0" u="sng" dirty="0" smtClean="0"/>
              <a:t>po miesiącu</a:t>
            </a:r>
            <a:r>
              <a:rPr lang="pl-PL" sz="2900" i="0" dirty="0" smtClean="0"/>
              <a:t> podpisania umowy finansowej</a:t>
            </a:r>
          </a:p>
          <a:p>
            <a:pPr algn="just"/>
            <a:r>
              <a:rPr lang="pl-PL" sz="2900" i="0" dirty="0" smtClean="0"/>
              <a:t>	kwartały realizacji projektu liczy się </a:t>
            </a:r>
            <a:r>
              <a:rPr lang="pl-PL" sz="2900" i="0" u="sng" dirty="0" smtClean="0"/>
              <a:t>od miesiąca rozpoczęcia realizacji projektu</a:t>
            </a:r>
            <a:endParaRPr lang="pl-PL" i="0" dirty="0" smtClean="0"/>
          </a:p>
          <a:p>
            <a:r>
              <a:rPr lang="pl-PL" dirty="0" smtClean="0"/>
              <a:t> 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168352"/>
          </a:xfrm>
        </p:spPr>
        <p:txBody>
          <a:bodyPr>
            <a:normAutofit/>
          </a:bodyPr>
          <a:lstStyle/>
          <a:p>
            <a:r>
              <a:rPr lang="pl-PL" sz="2800" i="0" dirty="0" smtClean="0"/>
              <a:t>RAPORT WSTĘPNY </a:t>
            </a:r>
          </a:p>
          <a:p>
            <a:endParaRPr lang="pl-PL" sz="20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000" i="0" dirty="0" smtClean="0"/>
              <a:t>okres od początku realizacji projektu do końca miesiąca poprzedzającego miesiąc podpisania umowy finansowej,</a:t>
            </a:r>
          </a:p>
          <a:p>
            <a:pPr algn="just">
              <a:buFont typeface="Arial" pitchFamily="34" charset="0"/>
              <a:buChar char="•"/>
            </a:pPr>
            <a:endParaRPr lang="pl-PL" sz="20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000" i="0" dirty="0" smtClean="0"/>
              <a:t>14 dni kalendarzowych od dnia podpisania umowy finansowej.</a:t>
            </a:r>
            <a:endParaRPr lang="pl-PL" sz="2000" i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241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800" i="0" dirty="0" smtClean="0"/>
              <a:t>RAPORTY KWARTALNE</a:t>
            </a:r>
          </a:p>
          <a:p>
            <a:pPr>
              <a:spcBef>
                <a:spcPts val="0"/>
              </a:spcBef>
            </a:pPr>
            <a:endParaRPr lang="pl-PL" sz="2800" i="0" dirty="0" smtClean="0"/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l-PL" i="0" dirty="0" smtClean="0"/>
              <a:t>co kwartał, </a:t>
            </a:r>
            <a:r>
              <a:rPr lang="pl-PL" i="0" u="sng" dirty="0" smtClean="0"/>
              <a:t>od miesiąca podpisania umowy </a:t>
            </a:r>
            <a:r>
              <a:rPr lang="pl-PL" i="0" dirty="0" smtClean="0"/>
              <a:t>finansowej</a:t>
            </a:r>
          </a:p>
          <a:p>
            <a:pPr algn="l">
              <a:buFont typeface="Arial" pitchFamily="34" charset="0"/>
              <a:buChar char="•"/>
            </a:pPr>
            <a:r>
              <a:rPr lang="pl-PL" i="0" dirty="0" smtClean="0"/>
              <a:t>co kwartał, </a:t>
            </a:r>
            <a:r>
              <a:rPr lang="pl-PL" i="0" u="sng" dirty="0" smtClean="0"/>
              <a:t>od miesiąca rozpoczęcia realizacji</a:t>
            </a:r>
            <a:r>
              <a:rPr lang="pl-PL" i="0" dirty="0" smtClean="0"/>
              <a:t> projektu</a:t>
            </a:r>
          </a:p>
          <a:p>
            <a:pPr algn="l">
              <a:buFont typeface="Arial" pitchFamily="34" charset="0"/>
              <a:buChar char="•"/>
            </a:pPr>
            <a:r>
              <a:rPr lang="pl-PL" i="0" u="sng" dirty="0" smtClean="0"/>
              <a:t>14 dni kalendarzowych </a:t>
            </a:r>
            <a:r>
              <a:rPr lang="pl-PL" i="0" dirty="0" smtClean="0"/>
              <a:t>od upłynięcia </a:t>
            </a:r>
          </a:p>
          <a:p>
            <a:pPr algn="l"/>
            <a:r>
              <a:rPr lang="pl-PL" i="0" dirty="0" smtClean="0"/>
              <a:t>	pierwszego i kolejnych kwartałów realizacji projektu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241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800" i="0" dirty="0" smtClean="0"/>
              <a:t>RAPORT KOŃCOWY</a:t>
            </a:r>
          </a:p>
          <a:p>
            <a:pPr>
              <a:spcBef>
                <a:spcPts val="0"/>
              </a:spcBef>
            </a:pPr>
            <a:endParaRPr lang="pl-PL" sz="2800" i="0" dirty="0" smtClean="0"/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l-PL" sz="2000" i="0" dirty="0" smtClean="0"/>
              <a:t>podsumowanie realizacji całego projektu</a:t>
            </a:r>
          </a:p>
          <a:p>
            <a:pPr algn="l">
              <a:spcBef>
                <a:spcPts val="0"/>
              </a:spcBef>
            </a:pPr>
            <a:r>
              <a:rPr lang="pl-PL" sz="2000" i="0" dirty="0" smtClean="0"/>
              <a:t>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pl-PL" sz="2000" i="0" u="sng" dirty="0" smtClean="0"/>
              <a:t>28 dni kalendarzowych </a:t>
            </a:r>
            <a:r>
              <a:rPr lang="pl-PL" sz="2000" i="0" dirty="0" smtClean="0"/>
              <a:t>od zakończenia realizacji projektu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Raportowanie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l-PL" i="0" dirty="0" smtClean="0"/>
              <a:t>raporty są składane </a:t>
            </a:r>
            <a:r>
              <a:rPr lang="pl-PL" i="0" u="sng" dirty="0" smtClean="0"/>
              <a:t>w wersji elektronicznej </a:t>
            </a:r>
            <a:r>
              <a:rPr lang="pl-PL" i="0" dirty="0" smtClean="0"/>
              <a:t>do Organu Delegowanego – COPE MSW </a:t>
            </a:r>
          </a:p>
          <a:p>
            <a:pPr algn="just"/>
            <a:endParaRPr lang="pl-PL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i="0" dirty="0" smtClean="0"/>
              <a:t>część merytoryczna raportu składa się:</a:t>
            </a:r>
          </a:p>
          <a:p>
            <a:pPr algn="just"/>
            <a:r>
              <a:rPr lang="pl-PL" i="0" dirty="0" smtClean="0"/>
              <a:t>	- Formularza części merytorycznej raportu, </a:t>
            </a:r>
          </a:p>
          <a:p>
            <a:pPr algn="just"/>
            <a:r>
              <a:rPr lang="pl-PL" i="0" dirty="0" smtClean="0"/>
              <a:t>	- Formularza Wskaźników, </a:t>
            </a:r>
          </a:p>
          <a:p>
            <a:pPr algn="just"/>
            <a:r>
              <a:rPr lang="pl-PL" i="0" dirty="0" smtClean="0"/>
              <a:t>	</a:t>
            </a:r>
          </a:p>
          <a:p>
            <a:pPr algn="just">
              <a:buFont typeface="Arial" pitchFamily="34" charset="0"/>
              <a:buChar char="•"/>
            </a:pPr>
            <a:r>
              <a:rPr lang="pl-PL" i="0" dirty="0"/>
              <a:t>R</a:t>
            </a:r>
            <a:r>
              <a:rPr lang="pl-PL" i="0" dirty="0" smtClean="0"/>
              <a:t>aporty muszą zostać opatrzone </a:t>
            </a:r>
            <a:r>
              <a:rPr lang="pl-PL" i="0" u="sng" dirty="0" smtClean="0"/>
              <a:t>bezpiecznym podpisem elektronicznym </a:t>
            </a:r>
            <a:r>
              <a:rPr lang="pl-PL" i="0" dirty="0" smtClean="0"/>
              <a:t>weryfikowanym za pomocą ważnego kwalifikowanego </a:t>
            </a:r>
            <a:r>
              <a:rPr lang="pl-PL" i="0" u="sng" dirty="0" smtClean="0"/>
              <a:t>certyfikatu</a:t>
            </a:r>
            <a:r>
              <a:rPr lang="pl-PL" i="0" dirty="0" smtClean="0"/>
              <a:t> lub podpisem potwierdzonym </a:t>
            </a:r>
            <a:r>
              <a:rPr lang="pl-PL" i="0" u="sng" dirty="0" smtClean="0"/>
              <a:t>profilem zaufanym </a:t>
            </a:r>
            <a:r>
              <a:rPr lang="pl-PL" i="0" u="sng" dirty="0" err="1" smtClean="0"/>
              <a:t>ePUAP</a:t>
            </a:r>
            <a:r>
              <a:rPr lang="pl-PL" i="0" dirty="0" smtClean="0"/>
              <a:t>. </a:t>
            </a:r>
          </a:p>
          <a:p>
            <a:pPr algn="just"/>
            <a:endParaRPr lang="pl-PL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i="0" dirty="0" smtClean="0"/>
              <a:t>Załączniki do raportów</a:t>
            </a:r>
            <a:r>
              <a:rPr lang="pl-PL" i="0" dirty="0" smtClean="0">
                <a:solidFill>
                  <a:srgbClr val="FF0000"/>
                </a:solidFill>
              </a:rPr>
              <a:t> </a:t>
            </a:r>
            <a:r>
              <a:rPr lang="pl-PL" i="0" dirty="0" smtClean="0"/>
              <a:t>składane są w </a:t>
            </a:r>
            <a:r>
              <a:rPr lang="pl-PL" i="0" u="sng" dirty="0" smtClean="0"/>
              <a:t>formie elektronicznych kopii (skanów)</a:t>
            </a:r>
          </a:p>
          <a:p>
            <a:pPr algn="just"/>
            <a:r>
              <a:rPr lang="pl-PL" i="0" dirty="0" smtClean="0"/>
              <a:t>	w celu poświadczenia ich zgodności z oryginałem, Beneficjent opatruje te dokumenty bezpiecznym </a:t>
            </a:r>
            <a:r>
              <a:rPr lang="pl-PL" i="0" u="sng" dirty="0" smtClean="0"/>
              <a:t>podpisem elektronicznym </a:t>
            </a:r>
            <a:r>
              <a:rPr lang="pl-PL" i="0" dirty="0" smtClean="0"/>
              <a:t>weryfikowanym za pomocą ważnego kwalifikowanego certyfikatu lub podpisem potwierdzonym profilem zaufanym </a:t>
            </a:r>
            <a:r>
              <a:rPr lang="pl-PL" i="0" dirty="0" err="1" smtClean="0"/>
              <a:t>ePUAP</a:t>
            </a:r>
            <a:r>
              <a:rPr lang="pl-PL" i="0" dirty="0" smtClean="0"/>
              <a:t>. </a:t>
            </a:r>
          </a:p>
          <a:p>
            <a:pPr algn="just"/>
            <a:r>
              <a:rPr lang="pl-PL" i="0" dirty="0" smtClean="0"/>
              <a:t> </a:t>
            </a:r>
            <a:endParaRPr lang="pl-PL" b="1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i="0" dirty="0" smtClean="0"/>
              <a:t>dla celów archiwizacyjnych i kontroli Beneficjent przechowuje kopie przekazanych raportów</a:t>
            </a:r>
            <a:endParaRPr lang="pl-PL" b="1" i="0" dirty="0" smtClean="0"/>
          </a:p>
          <a:p>
            <a:pPr algn="just"/>
            <a:r>
              <a:rPr lang="pl-PL" b="1" i="0" dirty="0" smtClean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pl-PL" i="0" dirty="0" smtClean="0"/>
              <a:t>przekazane raporty są weryfikowane w terminie </a:t>
            </a:r>
            <a:r>
              <a:rPr lang="pl-PL" i="0" u="sng" dirty="0" smtClean="0"/>
              <a:t>21 dni kalendarzowych </a:t>
            </a:r>
            <a:r>
              <a:rPr lang="pl-PL" i="0" dirty="0" smtClean="0"/>
              <a:t>od dnia wpłynięcia do OD. Termin weryfikacji dotyczy każdej ich wersji.</a:t>
            </a:r>
            <a:endParaRPr lang="pl-PL" b="1" i="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r>
              <a:rPr lang="pl-PL" dirty="0" smtClean="0"/>
              <a:t>Zatwierdzanie raportów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92488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600" i="0" dirty="0" smtClean="0"/>
              <a:t>część merytoryczna raportu kwartalnego jest weryfikowana w Zespole Azylu, Migracji i Integracji  (także kwalifikowalność merytoryczna wydatków), część finansowa w </a:t>
            </a:r>
            <a:br>
              <a:rPr lang="pl-PL" sz="2600" i="0" dirty="0" smtClean="0"/>
            </a:br>
            <a:r>
              <a:rPr lang="pl-PL" sz="2600" i="0" dirty="0" smtClean="0"/>
              <a:t>Zespole Rozliczeń i Kontroli Finansowych</a:t>
            </a:r>
          </a:p>
          <a:p>
            <a:pPr algn="just"/>
            <a:endParaRPr lang="pl-PL" sz="2600" b="1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600" i="0" dirty="0" smtClean="0"/>
              <a:t>zgodnie z zapisami umowy finansowej, w przypadku jakichkolwiek wątpliwości w trakcie weryfikacji, Beneficjent na żądanie OD ma obowiązek przekazać OD dodatkowe wyjaśnienia, uzupełnić dokumenty lub przesłać inne dodatkowe dokumenty,</a:t>
            </a:r>
          </a:p>
          <a:p>
            <a:pPr algn="just">
              <a:buFont typeface="Arial" pitchFamily="34" charset="0"/>
              <a:buChar char="•"/>
            </a:pPr>
            <a:endParaRPr lang="pl-PL" sz="2600" i="0" dirty="0" smtClean="0"/>
          </a:p>
          <a:p>
            <a:pPr algn="just"/>
            <a:endParaRPr lang="pl-PL" sz="26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600" i="0" dirty="0" smtClean="0"/>
              <a:t>pracownik/</a:t>
            </a:r>
            <a:r>
              <a:rPr lang="pl-PL" sz="2600" i="0" dirty="0" err="1" smtClean="0"/>
              <a:t>cy</a:t>
            </a:r>
            <a:r>
              <a:rPr lang="pl-PL" sz="2600" i="0" dirty="0" smtClean="0"/>
              <a:t> OD odpowiedzialny/ni za weryfikację sporządzi/ą pismo zawierające ew. uwagi i wątpliwości,</a:t>
            </a:r>
          </a:p>
          <a:p>
            <a:pPr algn="just">
              <a:buFont typeface="Arial" pitchFamily="34" charset="0"/>
              <a:buChar char="•"/>
            </a:pPr>
            <a:endParaRPr lang="pl-PL" sz="2600" i="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600" b="1" i="0" dirty="0" smtClean="0"/>
              <a:t>jeżeli Beneficjent nie przedstawi odpowiedniej dokumentacji uzupełniającej po otrzymaniu </a:t>
            </a:r>
            <a:r>
              <a:rPr lang="pl-PL" sz="2600" b="1" i="0" u="sng" dirty="0" smtClean="0"/>
              <a:t>drugiego pisma</a:t>
            </a:r>
            <a:r>
              <a:rPr lang="pl-PL" sz="2600" b="1" i="0" dirty="0" smtClean="0"/>
              <a:t> dotyczącego danej uwagi </a:t>
            </a:r>
            <a:r>
              <a:rPr lang="pl-PL" sz="2600" b="1" i="0" u="sng" dirty="0" smtClean="0"/>
              <a:t>nieprawidłowo udokumentowane wydatki zostaną uznane za niekwalifikowane</a:t>
            </a:r>
            <a:r>
              <a:rPr lang="pl-PL" sz="2600" b="1" i="0" dirty="0" smtClean="0"/>
              <a:t>, a tym samym zostaną usunięte z rozliczenia projektu.</a:t>
            </a:r>
            <a:endParaRPr lang="pl-PL" sz="2600" i="0" dirty="0" smtClean="0"/>
          </a:p>
          <a:p>
            <a:r>
              <a:rPr lang="pl-PL" sz="2600" b="1" i="0" dirty="0" smtClean="0"/>
              <a:t> </a:t>
            </a:r>
            <a:endParaRPr lang="pl-PL" sz="2600" i="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146</Words>
  <Application>Microsoft Office PowerPoint</Application>
  <PresentationFormat>Pokaz na ekranie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 FUNDUSZ AZYLU, MIGRACJI I INTEGRACJI </vt:lpstr>
      <vt:lpstr>Raportowanie i formularz wskaźników</vt:lpstr>
      <vt:lpstr>SYSTEM RAPORTOWANIA</vt:lpstr>
      <vt:lpstr>Ustalanie kwartałów realizacji projektu</vt:lpstr>
      <vt:lpstr>Slajd 5</vt:lpstr>
      <vt:lpstr>Slajd 6</vt:lpstr>
      <vt:lpstr>Slajd 7</vt:lpstr>
      <vt:lpstr>Raportowanie</vt:lpstr>
      <vt:lpstr>Zatwierdzanie raportów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kjozwicka</dc:creator>
  <cp:lastModifiedBy>kkubacka</cp:lastModifiedBy>
  <cp:revision>48</cp:revision>
  <dcterms:created xsi:type="dcterms:W3CDTF">2015-10-16T13:10:57Z</dcterms:created>
  <dcterms:modified xsi:type="dcterms:W3CDTF">2015-10-26T05:56:00Z</dcterms:modified>
</cp:coreProperties>
</file>