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72" r:id="rId7"/>
    <p:sldId id="261" r:id="rId8"/>
    <p:sldId id="270" r:id="rId9"/>
    <p:sldId id="269" r:id="rId10"/>
    <p:sldId id="273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6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Gałązka Anna" initials="GA" lastIdx="1" clrIdx="1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  <p:cmAuthor id="3" name="Anna Teklak" initials="AT" lastIdx="1" clrIdx="2">
    <p:extLst>
      <p:ext uri="{19B8F6BF-5375-455C-9EA6-DF929625EA0E}">
        <p15:presenceInfo xmlns:p15="http://schemas.microsoft.com/office/powerpoint/2012/main" userId="S::anntekla@o365.pg.edu.pl::205607df-d23c-4097-8802-151662820ee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68" autoAdjust="0"/>
    <p:restoredTop sz="94660"/>
  </p:normalViewPr>
  <p:slideViewPr>
    <p:cSldViewPr snapToGrid="0">
      <p:cViewPr varScale="1">
        <p:scale>
          <a:sx n="84" d="100"/>
          <a:sy n="84" d="100"/>
        </p:scale>
        <p:origin x="307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20.09.2022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743992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MOST DANYCH. </a:t>
            </a:r>
            <a:br>
              <a:rPr lang="pl-PL" sz="4800" b="1" dirty="0">
                <a:solidFill>
                  <a:schemeClr val="bg1"/>
                </a:solidFill>
              </a:rPr>
            </a:br>
            <a:r>
              <a:rPr lang="pl-PL" sz="4800" b="1" dirty="0">
                <a:solidFill>
                  <a:schemeClr val="bg1"/>
                </a:solidFill>
              </a:rPr>
              <a:t>Multidyscyplinarny Otwarty System Transferu Wiedzy – etap II: </a:t>
            </a:r>
            <a:br>
              <a:rPr lang="pl-PL" sz="4800" b="1" dirty="0">
                <a:solidFill>
                  <a:schemeClr val="bg1"/>
                </a:solidFill>
              </a:rPr>
            </a:br>
            <a:r>
              <a:rPr lang="pl-PL" sz="4800" b="1" dirty="0">
                <a:solidFill>
                  <a:schemeClr val="bg1"/>
                </a:solidFill>
              </a:rPr>
              <a:t>Open Research Data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</a:t>
            </a:r>
            <a:r>
              <a:rPr lang="pl-PL" dirty="0">
                <a:solidFill>
                  <a:srgbClr val="0070C0"/>
                </a:solidFill>
              </a:rPr>
              <a:t>Politechnika Gdańska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</a:t>
            </a:r>
            <a:r>
              <a:rPr lang="pl-PL" dirty="0">
                <a:solidFill>
                  <a:srgbClr val="0070C0"/>
                </a:solidFill>
              </a:rPr>
              <a:t>Politechnika Gdańska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</a:t>
            </a:r>
            <a:r>
              <a:rPr lang="pl-PL" dirty="0">
                <a:solidFill>
                  <a:srgbClr val="0070C0"/>
                </a:solidFill>
              </a:rPr>
              <a:t>Uniwersytet Gdański, Gdański Uniwersytet Medyczny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54974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Celem projektu MOST DANYCH było zaprojektowanie i wybudowanie platformy pozwalającej na gromadzenie, wyszukiwanie, analizowanie i udostępnianie otwartych danych badawczych oraz zasilenie jej unikalnymi danymi, zebranymi z </a:t>
            </a:r>
            <a:r>
              <a:rPr lang="pl-PL" sz="1600" i="1">
                <a:solidFill>
                  <a:srgbClr val="0070C0"/>
                </a:solidFill>
                <a:ea typeface="Times New Roman" panose="02020603050405020304" pitchFamily="18" charset="0"/>
              </a:rPr>
              <a:t>trzech wiodących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uczelni wyższych Pomorza: Politechniki Gdańskiej, Gdańskiego Uniwersytetu Medycznego i Uniwersytetu Gdańskiego.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4" y="232223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991189"/>
              </p:ext>
            </p:extLst>
          </p:nvPr>
        </p:nvGraphicFramePr>
        <p:xfrm>
          <a:off x="765106" y="3026404"/>
          <a:ext cx="10946674" cy="1143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47082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2018-10-01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2021-09-30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6178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2018-10-01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2022-06-30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64992" y="1278116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2100" dirty="0">
                <a:solidFill>
                  <a:srgbClr val="0070C0"/>
                </a:solidFill>
              </a:rPr>
              <a:t>POPC 2.3.1, Budżet Państwa część 27 - Informatyzacja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198299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353217DA-2F08-498F-8217-C62941101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900" y="2733588"/>
            <a:ext cx="11170200" cy="392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4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2066" y="130190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F738556D-A16B-4014-B0F8-E4AA74266E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580252"/>
              </p:ext>
            </p:extLst>
          </p:nvPr>
        </p:nvGraphicFramePr>
        <p:xfrm>
          <a:off x="695400" y="2137246"/>
          <a:ext cx="10783008" cy="40550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72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8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Platforma MOST DANYCH tj. repozytorium otwartych danych badawczych, 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wypracowanymi standardami opisu ORD oraz scenariuszami ponownego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wykorzystania, wraz z Wirtualnym Mikroskopem, oraz narzędziem do analizy dużych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zbiorów danych badawczych</a:t>
                      </a:r>
                      <a:endParaRPr lang="pl-PL" sz="1100" b="1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2022-06-30</a:t>
                      </a:r>
                      <a:endParaRPr lang="pl-PL" sz="110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2022-06-30</a:t>
                      </a:r>
                      <a:endParaRPr lang="pl-PL" sz="110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22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 Wydarzeń – narzędzie wspierające obsługę konferencji i wydarzeń naukowych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  <a:endParaRPr lang="pl-PL" sz="110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  <a:endParaRPr lang="pl-PL" sz="110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51415070"/>
                  </a:ext>
                </a:extLst>
              </a:tr>
              <a:tr h="5122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 Czasopism – narzędzie wspierające prowadzenie czasopism naukowych na zasadach otwartego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dostępu (OA),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  <a:endParaRPr lang="pl-PL" sz="110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  <a:endParaRPr lang="pl-PL" sz="110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70354818"/>
                  </a:ext>
                </a:extLst>
              </a:tr>
              <a:tr h="5122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Baza polityk wydawniczych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  <a:endParaRPr lang="pl-PL" sz="110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  <a:endParaRPr lang="pl-PL" sz="110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22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Centrum Kompetencji Otwartej Nauki,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2018-10-01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2018-10-01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22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Baza wiedzy, obejmująca zagadnienia prawne oraz materiały pomocnicze dot. Planów Zarządzania Danymi (PZD)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215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165538" y="12970147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33245" y="1363592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6486936" y="4329922"/>
            <a:ext cx="1584000" cy="900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SHERPA </a:t>
            </a:r>
            <a:r>
              <a:rPr lang="pl-PL" sz="1000" i="1" dirty="0" err="1">
                <a:solidFill>
                  <a:schemeClr val="bg1"/>
                </a:solidFill>
              </a:rPr>
              <a:t>RoMEO</a:t>
            </a:r>
            <a:r>
              <a:rPr lang="pl-PL" sz="1000" i="1" dirty="0">
                <a:solidFill>
                  <a:schemeClr val="bg1"/>
                </a:solidFill>
              </a:rPr>
              <a:t> – wykorzystanie serwisu do pobierania informacji o polityce Open Access czasopism naukowych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6486936" y="3164966"/>
            <a:ext cx="1584000" cy="900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CrossRef</a:t>
            </a:r>
            <a:r>
              <a:rPr lang="pl-PL" sz="1000" i="1" dirty="0">
                <a:solidFill>
                  <a:schemeClr val="bg1"/>
                </a:solidFill>
              </a:rPr>
              <a:t>, Web of Science, </a:t>
            </a:r>
            <a:r>
              <a:rPr lang="pl-PL" sz="1000" i="1" dirty="0" err="1">
                <a:solidFill>
                  <a:schemeClr val="bg1"/>
                </a:solidFill>
              </a:rPr>
              <a:t>Scopus</a:t>
            </a:r>
            <a:r>
              <a:rPr lang="pl-PL" sz="1000" i="1" dirty="0">
                <a:solidFill>
                  <a:schemeClr val="bg1"/>
                </a:solidFill>
              </a:rPr>
              <a:t>  – wykorzystanie serwisu do pobierania informacji o liczbie cytowania danej publikacji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4614726" y="3574542"/>
            <a:ext cx="1494000" cy="100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dirty="0">
                <a:solidFill>
                  <a:schemeClr val="tx2"/>
                </a:solidFill>
              </a:rPr>
              <a:t>Platforma MOST DANYCH (tj. repozytorium otwartych danych badawczych, Wirtualny Mikroskop, narzędzie do analizy dużych zbiorów danych badawczych)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2655601" y="3164966"/>
            <a:ext cx="1584000" cy="900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Data Cite – wykorzystanie serwisu do nadawania numerów DOI dla datasetów w Repozytorium ORD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66" name="Łącznik prosty 65"/>
          <p:cNvCxnSpPr/>
          <p:nvPr/>
        </p:nvCxnSpPr>
        <p:spPr>
          <a:xfrm>
            <a:off x="4486104" y="3989064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67"/>
          <p:cNvCxnSpPr/>
          <p:nvPr/>
        </p:nvCxnSpPr>
        <p:spPr>
          <a:xfrm flipV="1">
            <a:off x="4486103" y="3490064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4192763" y="3490064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>
            <a:off x="4192766" y="3847780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>
            <a:off x="4339432" y="3847780"/>
            <a:ext cx="0" cy="434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/>
          <p:nvPr/>
        </p:nvCxnSpPr>
        <p:spPr>
          <a:xfrm>
            <a:off x="4339432" y="4282152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/>
          <p:nvPr/>
        </p:nvCxnSpPr>
        <p:spPr>
          <a:xfrm flipV="1">
            <a:off x="6270912" y="3409152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>
            <a:cxnSpLocks/>
          </p:cNvCxnSpPr>
          <p:nvPr/>
        </p:nvCxnSpPr>
        <p:spPr>
          <a:xfrm>
            <a:off x="6108726" y="4135011"/>
            <a:ext cx="17825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flipV="1">
            <a:off x="6286983" y="4135011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4204394" y="4930224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4420418" y="4498179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2620393" y="4329922"/>
            <a:ext cx="1584000" cy="898462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ORCID, Google, PIONIER.ID – wykorzystanie konta instytucjonalnego do zakładania konta/logowania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/>
          <p:nvPr/>
        </p:nvCxnSpPr>
        <p:spPr>
          <a:xfrm>
            <a:off x="4420418" y="4498176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044945" y="3196631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166195" y="3634775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166195" y="3823831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166195" y="4011031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2" name="Łącznik prosty 31">
            <a:extLst>
              <a:ext uri="{FF2B5EF4-FFF2-40B4-BE49-F238E27FC236}">
                <a16:creationId xmlns="" xmlns:a16="http://schemas.microsoft.com/office/drawing/2014/main" id="{D81B1376-B862-4ED8-A0AD-EC414E6FB932}"/>
              </a:ext>
            </a:extLst>
          </p:cNvPr>
          <p:cNvCxnSpPr>
            <a:cxnSpLocks/>
          </p:cNvCxnSpPr>
          <p:nvPr/>
        </p:nvCxnSpPr>
        <p:spPr>
          <a:xfrm>
            <a:off x="6253012" y="3416483"/>
            <a:ext cx="2339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>
            <a:extLst>
              <a:ext uri="{FF2B5EF4-FFF2-40B4-BE49-F238E27FC236}">
                <a16:creationId xmlns="" xmlns:a16="http://schemas.microsoft.com/office/drawing/2014/main" id="{548B0658-CCCC-4C62-9BAA-C97BE27D1357}"/>
              </a:ext>
            </a:extLst>
          </p:cNvPr>
          <p:cNvCxnSpPr>
            <a:cxnSpLocks/>
          </p:cNvCxnSpPr>
          <p:nvPr/>
        </p:nvCxnSpPr>
        <p:spPr>
          <a:xfrm flipH="1">
            <a:off x="6099155" y="3980160"/>
            <a:ext cx="18811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="" xmlns:a16="http://schemas.microsoft.com/office/drawing/2014/main" id="{EB43CE41-96D0-4551-8CF2-CF195A633BD4}"/>
              </a:ext>
            </a:extLst>
          </p:cNvPr>
          <p:cNvCxnSpPr/>
          <p:nvPr/>
        </p:nvCxnSpPr>
        <p:spPr>
          <a:xfrm>
            <a:off x="6286983" y="458160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rostokąt 28">
            <a:extLst>
              <a:ext uri="{FF2B5EF4-FFF2-40B4-BE49-F238E27FC236}">
                <a16:creationId xmlns="" xmlns:a16="http://schemas.microsoft.com/office/drawing/2014/main" id="{15EA7B4B-FAD8-44C8-8E89-6F3BB1D2CD07}"/>
              </a:ext>
            </a:extLst>
          </p:cNvPr>
          <p:cNvSpPr/>
          <p:nvPr/>
        </p:nvSpPr>
        <p:spPr>
          <a:xfrm>
            <a:off x="4569726" y="5146218"/>
            <a:ext cx="1584000" cy="900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MOST Wiedzy – synchronizacja danych dot. m.in.. publikacji, profilu, projektów, aparatury, etc.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30" name="Łącznik prosty ze strzałką 29">
            <a:extLst>
              <a:ext uri="{FF2B5EF4-FFF2-40B4-BE49-F238E27FC236}">
                <a16:creationId xmlns="" xmlns:a16="http://schemas.microsoft.com/office/drawing/2014/main" id="{4BC746E0-AF87-4BE4-A0F7-9EA6A9B9462A}"/>
              </a:ext>
            </a:extLst>
          </p:cNvPr>
          <p:cNvCxnSpPr/>
          <p:nvPr/>
        </p:nvCxnSpPr>
        <p:spPr>
          <a:xfrm flipV="1">
            <a:off x="5660449" y="4581604"/>
            <a:ext cx="0" cy="56461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="" xmlns:a16="http://schemas.microsoft.com/office/drawing/2014/main" id="{78EFB872-D1A2-4C3F-ABCC-E047513072A7}"/>
              </a:ext>
            </a:extLst>
          </p:cNvPr>
          <p:cNvCxnSpPr/>
          <p:nvPr/>
        </p:nvCxnSpPr>
        <p:spPr>
          <a:xfrm>
            <a:off x="5059146" y="4581604"/>
            <a:ext cx="0" cy="56461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25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8888" y="137781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968771"/>
              </p:ext>
            </p:extLst>
          </p:nvPr>
        </p:nvGraphicFramePr>
        <p:xfrm>
          <a:off x="339363" y="2224447"/>
          <a:ext cx="11368726" cy="4137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79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679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79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6790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podmiotów, które udostępniły on-line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zdigitalizowanych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20 126</a:t>
                      </a:r>
                      <a:endParaRPr lang="pl-PL" sz="1100" b="0" i="1" kern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43098481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on-line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28 735</a:t>
                      </a:r>
                      <a:endParaRPr lang="pl-PL" sz="1100" b="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78023514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utworzonych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kumimoji="0" lang="pl-PL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33311857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baz danych udostępnionych on-line poprzez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3626513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zdigitalizowanej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13075718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143,91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43837717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pobrań/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odtworzeń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50 783*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wygenerowanych kluczy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3B67C24B-ECAE-472D-AE75-DA06256BE8FC}"/>
              </a:ext>
            </a:extLst>
          </p:cNvPr>
          <p:cNvSpPr txBox="1"/>
          <p:nvPr/>
        </p:nvSpPr>
        <p:spPr>
          <a:xfrm>
            <a:off x="483910" y="6457890"/>
            <a:ext cx="106075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*wartość na dzień 30.06.2022 r. – założono osiągnięcie wartości wskaźnika w ciągu 12 miesięcy od zakończenia projektu.</a:t>
            </a:r>
            <a:endParaRPr lang="pl-PL" sz="10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sz="3200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="" xmlns:a16="http://schemas.microsoft.com/office/drawing/2014/main" id="{6C0B76A2-31AF-4CF1-B7EF-23B3F67EC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674921"/>
              </p:ext>
            </p:extLst>
          </p:nvPr>
        </p:nvGraphicFramePr>
        <p:xfrm>
          <a:off x="704543" y="2409116"/>
          <a:ext cx="10801199" cy="1576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41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280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pl-PL" sz="1200" i="1" u="sng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uwagi Rady Architektury</a:t>
                      </a:r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: Należy uwzględnić warunkowy</a:t>
                      </a: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element integracji z systemem Kronik@ w Studium Wykonalności </a:t>
                      </a:r>
                      <a:r>
                        <a:rPr lang="pl-PL" sz="1200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i </a:t>
                      </a:r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Wniosku o Dofinansowanie.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100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4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05157" y="114695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66276" y="1810862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</a:t>
            </a:r>
            <a:r>
              <a:rPr lang="pl-PL" dirty="0">
                <a:solidFill>
                  <a:srgbClr val="0070C0"/>
                </a:solidFill>
              </a:rPr>
              <a:t>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dirty="0">
                <a:solidFill>
                  <a:srgbClr val="0070C0"/>
                </a:solidFill>
              </a:rPr>
              <a:t>środki własne Beneficjenta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17971"/>
              </p:ext>
            </p:extLst>
          </p:nvPr>
        </p:nvGraphicFramePr>
        <p:xfrm>
          <a:off x="566276" y="3062645"/>
          <a:ext cx="10729194" cy="341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87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58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31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814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26479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2876">
                <a:tc>
                  <a:txBody>
                    <a:bodyPr/>
                    <a:lstStyle/>
                    <a:p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Niezawodność funkcjonowania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i="1" u="sng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unikanie zagrożenia 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Bieżący monitoring infrastruktury sprzętowo-programowej zgodnie z opracowanymi procedurami postępowania z infrastrukturą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4177">
                <a:tc>
                  <a:txBody>
                    <a:bodyPr/>
                    <a:lstStyle/>
                    <a:p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Małe </a:t>
                      </a: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zainteresowanie grup odbiorców korzystaniem z usług MOST DANYCH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i="1" u="sng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Bieżący monitoring pobrań i </a:t>
                      </a:r>
                      <a:r>
                        <a:rPr lang="pl-PL" sz="1100" i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odtworzeń</a:t>
                      </a:r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danych udostępnionych on-line. Aktualizowanie baz danych i utrzymanie systemu na wysokim poziomie. Regularne akcje informacyjno-promocyjne oraz szkolenia.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2734">
                <a:tc>
                  <a:txBody>
                    <a:bodyPr/>
                    <a:lstStyle/>
                    <a:p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Dużo większa niż przewidywana popularność serwisu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i="1" u="sng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wykorzystanie szansy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1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Bieżący monitoring obciążenia sieciowego i wykorzystania przestrzeni dyskowej. Aktualizowanie baz danych i utrzymanie systemu na wysokim poziomie. Regularne akcje informacyjno-promocyjne oraz szkolenia.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5df3a10b-8748-402e-bef4-aee373db4dbb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5779</TotalTime>
  <Words>617</Words>
  <Application>Microsoft Office PowerPoint</Application>
  <PresentationFormat>Panoramiczny</PresentationFormat>
  <Paragraphs>139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84</cp:revision>
  <dcterms:created xsi:type="dcterms:W3CDTF">2017-01-27T12:50:17Z</dcterms:created>
  <dcterms:modified xsi:type="dcterms:W3CDTF">2022-09-20T13:21:11Z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