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1" r:id="rId4"/>
    <p:sldId id="274" r:id="rId5"/>
    <p:sldId id="275" r:id="rId6"/>
    <p:sldId id="273" r:id="rId7"/>
    <p:sldId id="272" r:id="rId8"/>
    <p:sldId id="266" r:id="rId9"/>
    <p:sldId id="257" r:id="rId10"/>
    <p:sldId id="258" r:id="rId11"/>
    <p:sldId id="277" r:id="rId12"/>
    <p:sldId id="276" r:id="rId1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Majtczak" initials="MM" lastIdx="1" clrIdx="0">
    <p:extLst>
      <p:ext uri="{19B8F6BF-5375-455C-9EA6-DF929625EA0E}">
        <p15:presenceInfo xmlns:p15="http://schemas.microsoft.com/office/powerpoint/2012/main" userId="8697d10888525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FC6"/>
    <a:srgbClr val="AFDABB"/>
    <a:srgbClr val="F05F57"/>
    <a:srgbClr val="186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6405"/>
  </p:normalViewPr>
  <p:slideViewPr>
    <p:cSldViewPr snapToGrid="0">
      <p:cViewPr varScale="1">
        <p:scale>
          <a:sx n="31" d="100"/>
          <a:sy n="31" d="100"/>
        </p:scale>
        <p:origin x="10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46FB8-EA1E-9D47-A664-7BFC908237DA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192B-6C28-954B-B79B-FF7B3726BD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1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7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7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1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4DC6CE-798E-4BC1-29A7-183887478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F53F33-60ED-6FEA-EC46-BCBD9FB0C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5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5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3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75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7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7730724" y="3069845"/>
            <a:ext cx="15638276" cy="433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pl-PL" sz="8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Program Pierwsze Mieszkanie</a:t>
            </a:r>
            <a:br>
              <a:rPr lang="pl-PL" sz="8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	#BezpiecznyK</a:t>
            </a:r>
            <a:r>
              <a:rPr lang="pl-PL" sz="6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redyt2%</a:t>
            </a:r>
            <a:endParaRPr lang="pl-PL" sz="6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>
              <a:lnSpc>
                <a:spcPts val="51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	#KontoMieszkaniowe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581" y="3726540"/>
            <a:ext cx="283142" cy="73359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C2FACB0-BB67-6C45-5EFD-338BAB03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218" y="6397926"/>
            <a:ext cx="5560482" cy="596322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9ED78A-9C23-2E5F-8CD2-1FCEDE40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111" y="11875324"/>
            <a:ext cx="9148051" cy="13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4A35352-CDA7-B2F2-6255-AE9A4DD0BC64}"/>
              </a:ext>
            </a:extLst>
          </p:cNvPr>
          <p:cNvSpPr txBox="1"/>
          <p:nvPr/>
        </p:nvSpPr>
        <p:spPr>
          <a:xfrm>
            <a:off x="9479248" y="1511017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 </a:t>
            </a: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korzyści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CA534B6-8408-F559-03CE-BC90D53220CE}"/>
              </a:ext>
            </a:extLst>
          </p:cNvPr>
          <p:cNvSpPr txBox="1"/>
          <p:nvPr/>
        </p:nvSpPr>
        <p:spPr>
          <a:xfrm>
            <a:off x="8846475" y="6570036"/>
            <a:ext cx="6983333" cy="2502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Premia </a:t>
            </a:r>
            <a:r>
              <a:rPr lang="pl-PL" sz="3000" b="1" dirty="0">
                <a:solidFill>
                  <a:srgbClr val="FFFFF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mieszkaniowa</a:t>
            </a: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równa rocznemu wskaźnikowi inflacji lub wskaźnikowi wzrostu cen mieszkań</a:t>
            </a:r>
            <a:b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 naliczana corocznie, wypłacana jednorazowo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C9B54A-D359-5F59-7FB2-28B6724CB472}"/>
              </a:ext>
            </a:extLst>
          </p:cNvPr>
          <p:cNvSpPr txBox="1"/>
          <p:nvPr/>
        </p:nvSpPr>
        <p:spPr>
          <a:xfrm>
            <a:off x="8846475" y="11623803"/>
            <a:ext cx="14737425" cy="102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lat 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 wykorzystanie środków na zakup pierwszego mieszkania (</a:t>
            </a: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również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budowa domu, wkład mieszkaniowy do spółdzielni, partycypacja w SIM lub TBS)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0BC2668-6395-BF5D-8327-B6F7A6B4C906}"/>
              </a:ext>
            </a:extLst>
          </p:cNvPr>
          <p:cNvSpPr txBox="1"/>
          <p:nvPr/>
        </p:nvSpPr>
        <p:spPr>
          <a:xfrm>
            <a:off x="16970053" y="6586965"/>
            <a:ext cx="6600353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b="1" dirty="0">
                <a:solidFill>
                  <a:srgbClr val="FFFFFF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Odsetki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zwolnione z podatku Belki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10D117B-5E21-3848-9719-10288F55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43" y="1703829"/>
            <a:ext cx="228600" cy="596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38FC88E5-5B82-7FB9-AA2B-862A9056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006" y="4243236"/>
            <a:ext cx="1790700" cy="182880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A0D477E7-A514-72AD-06B6-62B4B3C60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006" y="4243236"/>
            <a:ext cx="1828800" cy="18288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0E999E12-4BCD-ECF6-1EB4-90C0E75E9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342" y="9402902"/>
            <a:ext cx="1828800" cy="18034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F5E0746-BD5A-833E-8ADF-E29C7451C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006" y="6282805"/>
            <a:ext cx="6502400" cy="1143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2E69354C-81FF-0526-7160-480347F88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5742" y="6282805"/>
            <a:ext cx="6502400" cy="11430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F6953E68-4158-8B18-FB1F-7FBF8C1C1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006" y="11379233"/>
            <a:ext cx="14630400" cy="1143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3A7D5C2-248D-BA1B-F30F-96418A1C3A08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6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4A35352-CDA7-B2F2-6255-AE9A4DD0BC64}"/>
              </a:ext>
            </a:extLst>
          </p:cNvPr>
          <p:cNvSpPr txBox="1"/>
          <p:nvPr/>
        </p:nvSpPr>
        <p:spPr>
          <a:xfrm>
            <a:off x="9500514" y="1331179"/>
            <a:ext cx="14354077" cy="171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mieszkaniowe– korzyści </a:t>
            </a:r>
            <a:b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36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(przykładowe kwoty obrazujące mechanizm)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CA534B6-8408-F559-03CE-BC90D53220CE}"/>
              </a:ext>
            </a:extLst>
          </p:cNvPr>
          <p:cNvSpPr txBox="1"/>
          <p:nvPr/>
        </p:nvSpPr>
        <p:spPr>
          <a:xfrm>
            <a:off x="9752806" y="6786345"/>
            <a:ext cx="4899803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12 tys. zł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roczne oszczędności</a:t>
            </a:r>
          </a:p>
          <a:p>
            <a:pPr algn="ctr"/>
            <a:r>
              <a:rPr lang="pl-PL" sz="54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tys. zł</a:t>
            </a:r>
            <a:endParaRPr lang="pl-PL" sz="5400" b="1" dirty="0">
              <a:solidFill>
                <a:srgbClr val="AFDABB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iesięczna wpłata</a:t>
            </a:r>
            <a:endParaRPr lang="pl-PL" sz="5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54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9,6%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Inflacja</a:t>
            </a:r>
          </a:p>
          <a:p>
            <a:pPr algn="ctr"/>
            <a:r>
              <a:rPr lang="pl-PL" sz="54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624</a:t>
            </a:r>
            <a:r>
              <a:rPr lang="pl-PL" sz="54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premia </a:t>
            </a:r>
            <a: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mieszkaniowa </a:t>
            </a:r>
            <a:b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roku oszczędzania</a:t>
            </a:r>
            <a:endParaRPr lang="pl-PL" sz="30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5C72333-3BFF-9FD2-CFF6-36954A53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438" y="1567553"/>
            <a:ext cx="228600" cy="596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65D23D8-6070-D44B-5DD1-40F59580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806" y="6241559"/>
            <a:ext cx="4876800" cy="1143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3098386-F0AB-682C-914D-E67902F4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344" y="6241559"/>
            <a:ext cx="4876800" cy="1143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CE6B6C0-E599-6164-3B92-950082E81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356" y="3900421"/>
            <a:ext cx="2425700" cy="20574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EF0ACCF9-27CE-F12E-23C4-F63D5AD0D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8444" y="4011164"/>
            <a:ext cx="2006600" cy="20574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BFB1CE7-0DBE-1088-505E-108848F16581}"/>
              </a:ext>
            </a:extLst>
          </p:cNvPr>
          <p:cNvSpPr txBox="1"/>
          <p:nvPr/>
        </p:nvSpPr>
        <p:spPr>
          <a:xfrm>
            <a:off x="18223820" y="6932796"/>
            <a:ext cx="419585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5 328</a:t>
            </a: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7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A85CB3-C2F9-4065-3C0A-50E1FA607847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0B47C1B-C963-6C31-7E51-FB8DC3E36271}"/>
              </a:ext>
            </a:extLst>
          </p:cNvPr>
          <p:cNvSpPr txBox="1"/>
          <p:nvPr/>
        </p:nvSpPr>
        <p:spPr>
          <a:xfrm>
            <a:off x="17554462" y="8448338"/>
            <a:ext cx="5534563" cy="4760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premia </a:t>
            </a:r>
            <a: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mieszkaniowa </a:t>
            </a:r>
            <a:b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3 latach oszczędzania</a:t>
            </a:r>
          </a:p>
          <a:p>
            <a:pPr algn="ctr">
              <a:spcAft>
                <a:spcPts val="2200"/>
              </a:spcAft>
            </a:pPr>
            <a:r>
              <a:rPr lang="pl-PL" sz="4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oprocentowanie banku zgodne z ofertą produktową</a:t>
            </a:r>
          </a:p>
          <a:p>
            <a:pPr algn="ctr">
              <a:spcAft>
                <a:spcPts val="2200"/>
              </a:spcAft>
            </a:pPr>
            <a:r>
              <a:rPr lang="pl-PL" sz="4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  <a:p>
            <a:pPr algn="ctr">
              <a:spcAft>
                <a:spcPts val="2200"/>
              </a:spcAft>
            </a:pPr>
            <a:r>
              <a:rPr lang="pl-PL" sz="3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zyski zwolnione z podatku Belki</a:t>
            </a:r>
            <a:endParaRPr lang="pl-PL" sz="30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0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7730724" y="3069845"/>
            <a:ext cx="15638276" cy="433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pl-PL" sz="8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Program Pierwsze Mieszkanie</a:t>
            </a:r>
            <a:br>
              <a:rPr lang="pl-PL" sz="8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	#BezpiecznyK</a:t>
            </a:r>
            <a:r>
              <a:rPr lang="pl-PL" sz="6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redyt2%</a:t>
            </a:r>
            <a:endParaRPr lang="pl-PL" sz="6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>
              <a:lnSpc>
                <a:spcPts val="5100"/>
              </a:lnSpc>
            </a:pPr>
            <a:r>
              <a:rPr lang="pl-PL" sz="6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	#KontoMieszkaniowe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581" y="3726540"/>
            <a:ext cx="283142" cy="73359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C2FACB0-BB67-6C45-5EFD-338BAB03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218" y="6397926"/>
            <a:ext cx="5560482" cy="596322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9ED78A-9C23-2E5F-8CD2-1FCEDE40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111" y="11875324"/>
            <a:ext cx="9148051" cy="13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18057" y="1158860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B4D1AA-67AF-8E70-F74E-E7969ADAF88F}"/>
              </a:ext>
            </a:extLst>
          </p:cNvPr>
          <p:cNvSpPr txBox="1"/>
          <p:nvPr/>
        </p:nvSpPr>
        <p:spPr>
          <a:xfrm>
            <a:off x="8891029" y="5718924"/>
            <a:ext cx="66003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pierwsze mieszkanie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A71E48B-57CD-D721-D31C-EAF5585832E7}"/>
              </a:ext>
            </a:extLst>
          </p:cNvPr>
          <p:cNvSpPr txBox="1"/>
          <p:nvPr/>
        </p:nvSpPr>
        <p:spPr>
          <a:xfrm>
            <a:off x="16923110" y="5746301"/>
            <a:ext cx="6600353" cy="55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Ukończone nie więcej niż 45 lat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305E73B-C924-75F9-19FA-7BE016613E46}"/>
              </a:ext>
            </a:extLst>
          </p:cNvPr>
          <p:cNvSpPr txBox="1"/>
          <p:nvPr/>
        </p:nvSpPr>
        <p:spPr>
          <a:xfrm>
            <a:off x="8737062" y="9650694"/>
            <a:ext cx="6754320" cy="1514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Kredyt do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500 tys. zł 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 </a:t>
            </a:r>
            <a:r>
              <a:rPr lang="pl-PL" sz="36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600 tys. zł </a:t>
            </a: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małżonków 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rodzica z dzieckiem </a:t>
            </a:r>
            <a:endParaRPr lang="pl-PL" sz="3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020" y="1275038"/>
            <a:ext cx="228600" cy="596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95C28481-B3AA-122C-AE68-E774EACD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803" y="3332352"/>
            <a:ext cx="2463800" cy="18415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A337F19-2837-76CC-6379-58A75AAAF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006" y="5389238"/>
            <a:ext cx="6502400" cy="1143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808A4DE-ACFE-7822-761B-777AC53B5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087" y="5389238"/>
            <a:ext cx="6502400" cy="1143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7486D97-969B-DAAA-F70F-E9FAF4556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504" y="7290777"/>
            <a:ext cx="1930400" cy="18288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C24CA1E-0CD9-1A11-0344-C7438C0A7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03" y="9429244"/>
            <a:ext cx="6502400" cy="1143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41CABF-341A-1BB9-7CA8-9D212199C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3110" y="9429244"/>
            <a:ext cx="6502400" cy="1143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361B67E-3011-77F1-5F72-2656C4327906}"/>
              </a:ext>
            </a:extLst>
          </p:cNvPr>
          <p:cNvSpPr txBox="1"/>
          <p:nvPr/>
        </p:nvSpPr>
        <p:spPr>
          <a:xfrm>
            <a:off x="16923110" y="9668801"/>
            <a:ext cx="12195544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28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Rynek pierwotny i wtórny </a:t>
            </a:r>
            <a:endParaRPr lang="pl-PL" sz="2800" baseline="30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Grafika 17" descr="Na sprzedaż kontur">
            <a:extLst>
              <a:ext uri="{FF2B5EF4-FFF2-40B4-BE49-F238E27FC236}">
                <a16:creationId xmlns:a16="http://schemas.microsoft.com/office/drawing/2014/main" id="{149EB659-23F9-6B3F-A860-8E4B72253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29829" y="7204019"/>
            <a:ext cx="2279706" cy="2279706"/>
          </a:xfrm>
          <a:prstGeom prst="rect">
            <a:avLst/>
          </a:prstGeom>
        </p:spPr>
      </p:pic>
      <p:pic>
        <p:nvPicPr>
          <p:cNvPr id="20" name="Grafika 19" descr="Na sprzedaż z wypełnieniem pełnym">
            <a:extLst>
              <a:ext uri="{FF2B5EF4-FFF2-40B4-BE49-F238E27FC236}">
                <a16:creationId xmlns:a16="http://schemas.microsoft.com/office/drawing/2014/main" id="{8ABEDFF6-CCC6-CE2B-FA5B-F94ABA4D9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06671" y="7131525"/>
            <a:ext cx="2460851" cy="246085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A957773-A550-A325-206B-0079BCE408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73531" y="3334214"/>
            <a:ext cx="1895656" cy="186968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38DCB7F-57EC-44A1-E5C8-C8F0A4EF451D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4000" spc="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lang="pl-PL" sz="3800" spc="5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</a:p>
        </p:txBody>
      </p:sp>
    </p:spTree>
    <p:extLst>
      <p:ext uri="{BB962C8B-B14F-4D97-AF65-F5344CB8AC3E}">
        <p14:creationId xmlns:p14="http://schemas.microsoft.com/office/powerpoint/2010/main" val="351825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C62FDC4-D33C-2F85-4A5E-7E8743993E9A}"/>
              </a:ext>
            </a:extLst>
          </p:cNvPr>
          <p:cNvSpPr txBox="1"/>
          <p:nvPr/>
        </p:nvSpPr>
        <p:spPr>
          <a:xfrm>
            <a:off x="9274031" y="1321448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2%– zasady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371867-821D-E7D8-F620-CF1B95A16CFC}"/>
              </a:ext>
            </a:extLst>
          </p:cNvPr>
          <p:cNvSpPr txBox="1"/>
          <p:nvPr/>
        </p:nvSpPr>
        <p:spPr>
          <a:xfrm>
            <a:off x="8894215" y="4687284"/>
            <a:ext cx="15113711" cy="7352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Obniżka raty </a:t>
            </a: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pl-PL" sz="405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różnicę między stałą stopą ustaloną w oparciu o średnie, pomniejszone o marżę, oprocentowanie kredytów o stałej stopie w bankach kredytujących, a oprocentowaniem kredytu zgodnie ze stopą 2%  </a:t>
            </a:r>
          </a:p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rzez </a:t>
            </a: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 lat</a:t>
            </a:r>
          </a:p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Możliwość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korzystania z programu „Mieszkanie bez wkładu własnego”</a:t>
            </a:r>
          </a:p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Brak limitu 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ceny 1 m</a:t>
            </a:r>
            <a:r>
              <a:rPr lang="pl-PL" sz="4050" baseline="30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przy zakupie mieszkania</a:t>
            </a:r>
          </a:p>
          <a:p>
            <a:pPr marL="571500" indent="-571500">
              <a:lnSpc>
                <a:spcPts val="5000"/>
              </a:lnSpc>
              <a:spcBef>
                <a:spcPts val="1200"/>
              </a:spcBef>
              <a:spcAft>
                <a:spcPts val="1800"/>
              </a:spcAft>
              <a:buClr>
                <a:srgbClr val="AFDABB"/>
              </a:buClr>
              <a:buSzPct val="125000"/>
              <a:buFont typeface="Wingdings" pitchFamily="2" charset="2"/>
              <a:buChar char="§"/>
            </a:pPr>
            <a:r>
              <a:rPr lang="pl-PL" sz="405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Marża banku </a:t>
            </a:r>
            <a:r>
              <a:rPr lang="pl-PL" sz="405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wyższa niż w innych kredytach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64EF557-7F37-88E5-A6CB-D5136CB6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505182"/>
            <a:ext cx="228600" cy="596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A725E39-92F1-30FB-59EA-A9041FBE6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5557" y="1330711"/>
            <a:ext cx="2608477" cy="281945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CAFD845-7A67-413A-8DA7-F7E26892DE0E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9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971F4BE-9A5E-9CD0-058D-B7C396952EDC}"/>
              </a:ext>
            </a:extLst>
          </p:cNvPr>
          <p:cNvCxnSpPr>
            <a:cxnSpLocks/>
          </p:cNvCxnSpPr>
          <p:nvPr/>
        </p:nvCxnSpPr>
        <p:spPr>
          <a:xfrm>
            <a:off x="10829996" y="5984652"/>
            <a:ext cx="5096107" cy="404997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ECFCC279-7C30-FF31-3F76-EADAAC167838}"/>
              </a:ext>
            </a:extLst>
          </p:cNvPr>
          <p:cNvCxnSpPr>
            <a:cxnSpLocks/>
          </p:cNvCxnSpPr>
          <p:nvPr/>
        </p:nvCxnSpPr>
        <p:spPr>
          <a:xfrm>
            <a:off x="15926103" y="5854676"/>
            <a:ext cx="0" cy="554012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978D3A6-DFED-4BE1-AB96-2CB64797E91A}"/>
              </a:ext>
            </a:extLst>
          </p:cNvPr>
          <p:cNvCxnSpPr>
            <a:cxnSpLocks/>
          </p:cNvCxnSpPr>
          <p:nvPr/>
        </p:nvCxnSpPr>
        <p:spPr>
          <a:xfrm>
            <a:off x="15894940" y="5816529"/>
            <a:ext cx="5736152" cy="56741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54AA6B71-9575-3F75-3A6F-074091DF395F}"/>
              </a:ext>
            </a:extLst>
          </p:cNvPr>
          <p:cNvCxnSpPr>
            <a:cxnSpLocks/>
          </p:cNvCxnSpPr>
          <p:nvPr/>
        </p:nvCxnSpPr>
        <p:spPr>
          <a:xfrm flipH="1">
            <a:off x="10757773" y="5188686"/>
            <a:ext cx="10873319" cy="0"/>
          </a:xfrm>
          <a:prstGeom prst="line">
            <a:avLst/>
          </a:prstGeom>
          <a:ln w="38100">
            <a:solidFill>
              <a:srgbClr val="AFDAB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2F03B7A7-0F8A-1794-9B6F-AB978E57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255" y="1845424"/>
            <a:ext cx="228600" cy="59690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35F9781-6D04-9FBF-94F4-AEA10E5CEE27}"/>
              </a:ext>
            </a:extLst>
          </p:cNvPr>
          <p:cNvSpPr txBox="1"/>
          <p:nvPr/>
        </p:nvSpPr>
        <p:spPr>
          <a:xfrm>
            <a:off x="10562309" y="1661690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Większa zdolność kredytowa 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237F0D73-8FD7-5C22-FA1D-845A41F4B0A3}"/>
              </a:ext>
            </a:extLst>
          </p:cNvPr>
          <p:cNvCxnSpPr>
            <a:cxnSpLocks/>
          </p:cNvCxnSpPr>
          <p:nvPr/>
        </p:nvCxnSpPr>
        <p:spPr>
          <a:xfrm flipH="1" flipV="1">
            <a:off x="10829995" y="4419326"/>
            <a:ext cx="10801097" cy="2438674"/>
          </a:xfrm>
          <a:prstGeom prst="line">
            <a:avLst/>
          </a:prstGeom>
          <a:ln w="38100">
            <a:solidFill>
              <a:srgbClr val="F05F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C5F6780E-1F7F-918B-1BED-9F2CB9C684A1}"/>
              </a:ext>
            </a:extLst>
          </p:cNvPr>
          <p:cNvCxnSpPr>
            <a:cxnSpLocks/>
          </p:cNvCxnSpPr>
          <p:nvPr/>
        </p:nvCxnSpPr>
        <p:spPr>
          <a:xfrm flipV="1">
            <a:off x="10277555" y="3636335"/>
            <a:ext cx="0" cy="35938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CC91F243-111A-574F-FA39-85825A4DA354}"/>
              </a:ext>
            </a:extLst>
          </p:cNvPr>
          <p:cNvCxnSpPr>
            <a:cxnSpLocks/>
          </p:cNvCxnSpPr>
          <p:nvPr/>
        </p:nvCxnSpPr>
        <p:spPr>
          <a:xfrm>
            <a:off x="10391855" y="7230139"/>
            <a:ext cx="1167926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EC0AF92-959C-E8CB-D4FC-891443E6D8F8}"/>
              </a:ext>
            </a:extLst>
          </p:cNvPr>
          <p:cNvSpPr txBox="1"/>
          <p:nvPr/>
        </p:nvSpPr>
        <p:spPr>
          <a:xfrm>
            <a:off x="10277555" y="8463677"/>
            <a:ext cx="555893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>
                <a:solidFill>
                  <a:srgbClr val="F05F57"/>
                </a:solidFill>
                <a:latin typeface="Lato" panose="020F0502020204030203" pitchFamily="34" charset="0"/>
              </a:rPr>
              <a:t>R</a:t>
            </a:r>
            <a:r>
              <a:rPr lang="pl-PL" sz="3300" dirty="0">
                <a:solidFill>
                  <a:srgbClr val="F05F57"/>
                </a:solidFill>
                <a:effectLst/>
                <a:latin typeface="Lato" panose="020F0502020204030203" pitchFamily="34" charset="0"/>
              </a:rPr>
              <a:t>aty malejące bez dopłat</a:t>
            </a:r>
          </a:p>
          <a:p>
            <a:r>
              <a:rPr lang="pl-PL" sz="3300" dirty="0">
                <a:solidFill>
                  <a:srgbClr val="AFDABB"/>
                </a:solidFill>
                <a:latin typeface="Lato" panose="020F0502020204030203" pitchFamily="34" charset="0"/>
              </a:rPr>
              <a:t>R</a:t>
            </a:r>
            <a:r>
              <a:rPr lang="pl-PL" sz="3300" dirty="0">
                <a:solidFill>
                  <a:srgbClr val="AFDABB"/>
                </a:solidFill>
                <a:effectLst/>
                <a:latin typeface="Lato" panose="020F0502020204030203" pitchFamily="34" charset="0"/>
              </a:rPr>
              <a:t>aty równe bez dopłat </a:t>
            </a:r>
          </a:p>
          <a:p>
            <a:r>
              <a:rPr lang="pl-PL" sz="33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Raty w systemie BKM 2%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D3CA742D-537C-670C-3E42-229458D691F0}"/>
              </a:ext>
            </a:extLst>
          </p:cNvPr>
          <p:cNvSpPr txBox="1"/>
          <p:nvPr/>
        </p:nvSpPr>
        <p:spPr>
          <a:xfrm>
            <a:off x="16459143" y="8502910"/>
            <a:ext cx="202795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KNF</a:t>
            </a:r>
          </a:p>
        </p:txBody>
      </p:sp>
      <p:pic>
        <p:nvPicPr>
          <p:cNvPr id="75" name="Obraz 74">
            <a:extLst>
              <a:ext uri="{FF2B5EF4-FFF2-40B4-BE49-F238E27FC236}">
                <a16:creationId xmlns:a16="http://schemas.microsoft.com/office/drawing/2014/main" id="{2B9857E9-CF1A-C6E4-4227-2B1925F9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543" y="8669627"/>
            <a:ext cx="228600" cy="596900"/>
          </a:xfrm>
          <a:prstGeom prst="rect">
            <a:avLst/>
          </a:prstGeom>
        </p:spPr>
      </p:pic>
      <p:sp>
        <p:nvSpPr>
          <p:cNvPr id="77" name="pole tekstowe 76">
            <a:extLst>
              <a:ext uri="{FF2B5EF4-FFF2-40B4-BE49-F238E27FC236}">
                <a16:creationId xmlns:a16="http://schemas.microsoft.com/office/drawing/2014/main" id="{660649E9-92D2-BF7A-5B3F-0884C62A516A}"/>
              </a:ext>
            </a:extLst>
          </p:cNvPr>
          <p:cNvSpPr txBox="1"/>
          <p:nvPr/>
        </p:nvSpPr>
        <p:spPr>
          <a:xfrm>
            <a:off x="16187853" y="9467277"/>
            <a:ext cx="7154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Zapowiedź zmiany rekomendacji S </a:t>
            </a:r>
          </a:p>
          <a:p>
            <a:r>
              <a:rPr lang="pl-PL" sz="3300" dirty="0">
                <a:solidFill>
                  <a:schemeClr val="bg1"/>
                </a:solidFill>
                <a:latin typeface="Lato" panose="020F0502020204030203" pitchFamily="34" charset="0"/>
              </a:rPr>
              <a:t>w zakresie obliczania zdolności kredytowej przy oprocentowaniu stałym </a:t>
            </a:r>
            <a:endParaRPr lang="pl-PL" sz="33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70375D-A386-DA88-BFCE-CBA8FD1E1CC3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0ECA42-74E4-BEE4-480F-3AD496B1D37C}"/>
              </a:ext>
            </a:extLst>
          </p:cNvPr>
          <p:cNvSpPr txBox="1"/>
          <p:nvPr/>
        </p:nvSpPr>
        <p:spPr>
          <a:xfrm>
            <a:off x="10391855" y="7469299"/>
            <a:ext cx="1088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W zależności od wysokości kredytu i okresu spłaty, rata po okresie dopłat może być nieznacznie wyższa lub niższa</a:t>
            </a:r>
          </a:p>
        </p:txBody>
      </p:sp>
    </p:spTree>
    <p:extLst>
      <p:ext uri="{BB962C8B-B14F-4D97-AF65-F5344CB8AC3E}">
        <p14:creationId xmlns:p14="http://schemas.microsoft.com/office/powerpoint/2010/main" val="3930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4A4C38-F6F3-DC05-B13B-10AFB1B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455077"/>
            <a:ext cx="228600" cy="596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5943BE-4A2D-EA75-E1B1-51DF4BE8D828}"/>
              </a:ext>
            </a:extLst>
          </p:cNvPr>
          <p:cNvSpPr txBox="1"/>
          <p:nvPr/>
        </p:nvSpPr>
        <p:spPr>
          <a:xfrm>
            <a:off x="9407729" y="1282791"/>
            <a:ext cx="1435407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</a:t>
            </a: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praktyce</a:t>
            </a:r>
          </a:p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4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4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19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0871563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0871563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0871563" y="9488794"/>
            <a:ext cx="5388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 (z marżą)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9699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4 486,67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9699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9699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 10 latach rata stała*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714027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2 615,33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714217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2 475,44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208F3-E752-32C2-334E-04AF65B47ABB}"/>
              </a:ext>
            </a:extLst>
          </p:cNvPr>
          <p:cNvSpPr txBox="1"/>
          <p:nvPr/>
        </p:nvSpPr>
        <p:spPr>
          <a:xfrm>
            <a:off x="9191501" y="12077205"/>
            <a:ext cx="101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3F2C8F-6622-A9CB-32CB-127508092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209" y="1212500"/>
            <a:ext cx="3664001" cy="292308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E2A7325-634D-1B4C-0E0C-E0F4A5C076DD}"/>
              </a:ext>
            </a:extLst>
          </p:cNvPr>
          <p:cNvSpPr txBox="1"/>
          <p:nvPr/>
        </p:nvSpPr>
        <p:spPr>
          <a:xfrm>
            <a:off x="19926385" y="2191890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</a:t>
            </a:r>
            <a:endParaRPr lang="pl-PL" sz="100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8FE8062-9819-61DE-E429-890C9E278A9F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6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4A4C38-F6F3-DC05-B13B-10AFB1B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455077"/>
            <a:ext cx="228600" cy="596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5943BE-4A2D-EA75-E1B1-51DF4BE8D828}"/>
              </a:ext>
            </a:extLst>
          </p:cNvPr>
          <p:cNvSpPr txBox="1"/>
          <p:nvPr/>
        </p:nvSpPr>
        <p:spPr>
          <a:xfrm>
            <a:off x="9407729" y="1282791"/>
            <a:ext cx="1435407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</a:t>
            </a: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praktyce</a:t>
            </a:r>
          </a:p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4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4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19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0871563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25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0871563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0871563" y="9488794"/>
            <a:ext cx="5388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 (z marżą)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9699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3 115,00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9699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9699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 10 latach rata stała*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714027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1 711,50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714217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1 768,31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208F3-E752-32C2-334E-04AF65B47ABB}"/>
              </a:ext>
            </a:extLst>
          </p:cNvPr>
          <p:cNvSpPr txBox="1"/>
          <p:nvPr/>
        </p:nvSpPr>
        <p:spPr>
          <a:xfrm>
            <a:off x="9191501" y="12077205"/>
            <a:ext cx="101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E86BC16-57BE-D02F-96B0-4092CB9A0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209" y="1212500"/>
            <a:ext cx="3664001" cy="292308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0EF8E4D-F6B8-06B6-7220-F013333E08EE}"/>
              </a:ext>
            </a:extLst>
          </p:cNvPr>
          <p:cNvSpPr txBox="1"/>
          <p:nvPr/>
        </p:nvSpPr>
        <p:spPr>
          <a:xfrm>
            <a:off x="19926385" y="2191890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25</a:t>
            </a:r>
            <a:endParaRPr lang="pl-PL" sz="100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A08C084-B587-D42A-8B6B-23A4D59E4D9A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4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4A4C38-F6F3-DC05-B13B-10AFB1B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455077"/>
            <a:ext cx="228600" cy="596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5943BE-4A2D-EA75-E1B1-51DF4BE8D828}"/>
              </a:ext>
            </a:extLst>
          </p:cNvPr>
          <p:cNvSpPr txBox="1"/>
          <p:nvPr/>
        </p:nvSpPr>
        <p:spPr>
          <a:xfrm>
            <a:off x="9407729" y="1282791"/>
            <a:ext cx="1435407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 2%– przykłady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4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4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19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0871563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0871563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0871563" y="9488794"/>
            <a:ext cx="5077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 (z marżą)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9699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3 439,72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9699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9699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Rata stała po 10 latach*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714027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1 802,31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714217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2 019,02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D791EEA5-121C-7002-BB0A-600E819D8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209" y="1212500"/>
            <a:ext cx="3664001" cy="292308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B18E928-D7B3-5A67-E8C1-F81663BFA279}"/>
              </a:ext>
            </a:extLst>
          </p:cNvPr>
          <p:cNvSpPr txBox="1"/>
          <p:nvPr/>
        </p:nvSpPr>
        <p:spPr>
          <a:xfrm>
            <a:off x="19926385" y="2191890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endParaRPr lang="pl-PL" sz="100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49F609E-BA70-2CB3-CC73-905E78ED267D}"/>
              </a:ext>
            </a:extLst>
          </p:cNvPr>
          <p:cNvSpPr txBox="1"/>
          <p:nvPr/>
        </p:nvSpPr>
        <p:spPr>
          <a:xfrm>
            <a:off x="9191501" y="12077205"/>
            <a:ext cx="101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7DDF1B-C3DE-EB6B-C6BA-B06293C54E8B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8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4A4C38-F6F3-DC05-B13B-10AFB1B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5" y="1455077"/>
            <a:ext cx="228600" cy="596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5943BE-4A2D-EA75-E1B1-51DF4BE8D828}"/>
              </a:ext>
            </a:extLst>
          </p:cNvPr>
          <p:cNvSpPr txBox="1"/>
          <p:nvPr/>
        </p:nvSpPr>
        <p:spPr>
          <a:xfrm>
            <a:off x="9407729" y="1282791"/>
            <a:ext cx="1435407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BK 2% w praktyce</a:t>
            </a:r>
          </a:p>
          <a:p>
            <a:pPr>
              <a:lnSpc>
                <a:spcPts val="7000"/>
              </a:lnSpc>
            </a:pPr>
            <a:r>
              <a:rPr lang="pl-PL" sz="62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przykłady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82DD77-42D6-928D-000F-AEA4541E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47" y="4907064"/>
            <a:ext cx="1625600" cy="1625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0E98049-74F0-4C6F-64B8-50745571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147" y="7183337"/>
            <a:ext cx="1625600" cy="1625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9FDE57-6EB0-82F8-22E7-EAA0DF30E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19" y="9469338"/>
            <a:ext cx="1625600" cy="162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A8FA6C-A971-DBE6-0E6F-DA3B5623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32" y="4897336"/>
            <a:ext cx="1625600" cy="1625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65D244-6C9B-A5C9-7330-6E4572E18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4232" y="7183337"/>
            <a:ext cx="1625600" cy="1625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9769C8-DB9A-378E-3BBB-51349752C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4232" y="9469338"/>
            <a:ext cx="1625600" cy="1625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0BBE993-12C1-3148-739E-0C8B2C6341D5}"/>
              </a:ext>
            </a:extLst>
          </p:cNvPr>
          <p:cNvSpPr txBox="1"/>
          <p:nvPr/>
        </p:nvSpPr>
        <p:spPr>
          <a:xfrm>
            <a:off x="10871563" y="492718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Okres spłaty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lat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042983C-5011-7178-8BB4-BA550A200E53}"/>
              </a:ext>
            </a:extLst>
          </p:cNvPr>
          <p:cNvSpPr txBox="1"/>
          <p:nvPr/>
        </p:nvSpPr>
        <p:spPr>
          <a:xfrm>
            <a:off x="10871563" y="7202793"/>
            <a:ext cx="464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kredytu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 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B97779-1F69-BCF1-3D2B-84E386C2F3DE}"/>
              </a:ext>
            </a:extLst>
          </p:cNvPr>
          <p:cNvSpPr txBox="1"/>
          <p:nvPr/>
        </p:nvSpPr>
        <p:spPr>
          <a:xfrm>
            <a:off x="10871563" y="9488794"/>
            <a:ext cx="5013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Oprocentowanie (z marżą)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,46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%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00D7B55-F14C-0224-6F90-B8730187CC60}"/>
              </a:ext>
            </a:extLst>
          </p:cNvPr>
          <p:cNvSpPr txBox="1"/>
          <p:nvPr/>
        </p:nvSpPr>
        <p:spPr>
          <a:xfrm>
            <a:off x="18609699" y="4916792"/>
            <a:ext cx="577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bez dopłaty</a:t>
            </a:r>
          </a:p>
          <a:p>
            <a:pPr>
              <a:lnSpc>
                <a:spcPts val="5400"/>
              </a:lnSpc>
            </a:pPr>
            <a:r>
              <a:rPr lang="pl-PL" sz="5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5 405,28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rgbClr val="AFDABB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11D5CC-9E29-0CD6-9A8D-B1D54381E454}"/>
              </a:ext>
            </a:extLst>
          </p:cNvPr>
          <p:cNvSpPr txBox="1"/>
          <p:nvPr/>
        </p:nvSpPr>
        <p:spPr>
          <a:xfrm>
            <a:off x="18609699" y="7170956"/>
            <a:ext cx="5772714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pl-PL" sz="33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Pierwsza rata po dopłacie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787A8F-C0CC-29C4-7C55-565BE661F503}"/>
              </a:ext>
            </a:extLst>
          </p:cNvPr>
          <p:cNvSpPr txBox="1"/>
          <p:nvPr/>
        </p:nvSpPr>
        <p:spPr>
          <a:xfrm>
            <a:off x="18609699" y="9212862"/>
            <a:ext cx="5772714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l-PL" sz="38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Rata stała po 10 latach*</a:t>
            </a:r>
            <a:endParaRPr lang="pl-PL" sz="5500" b="1" dirty="0">
              <a:solidFill>
                <a:srgbClr val="186D2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3A32794-5A66-5F19-C832-2903B05129D6}"/>
              </a:ext>
            </a:extLst>
          </p:cNvPr>
          <p:cNvSpPr txBox="1"/>
          <p:nvPr/>
        </p:nvSpPr>
        <p:spPr>
          <a:xfrm>
            <a:off x="18714027" y="7928264"/>
            <a:ext cx="3283528" cy="861774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2 832,19</a:t>
            </a:r>
            <a:r>
              <a:rPr lang="pl-PL" sz="5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4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zł</a:t>
            </a:r>
            <a:endParaRPr lang="pl-PL" sz="4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64BA3D-150C-6977-9BA7-E4C2B22082D7}"/>
              </a:ext>
            </a:extLst>
          </p:cNvPr>
          <p:cNvSpPr txBox="1"/>
          <p:nvPr/>
        </p:nvSpPr>
        <p:spPr>
          <a:xfrm>
            <a:off x="18714217" y="10091271"/>
            <a:ext cx="4457510" cy="1169551"/>
          </a:xfrm>
          <a:prstGeom prst="rect">
            <a:avLst/>
          </a:prstGeom>
          <a:solidFill>
            <a:srgbClr val="186D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3 172,74</a:t>
            </a:r>
            <a:r>
              <a:rPr lang="pl-PL" sz="55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zł</a:t>
            </a:r>
            <a:endParaRPr lang="pl-PL" sz="55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9009870-5069-1AEF-F7C0-408FA33C629E}"/>
              </a:ext>
            </a:extLst>
          </p:cNvPr>
          <p:cNvSpPr txBox="1"/>
          <p:nvPr/>
        </p:nvSpPr>
        <p:spPr>
          <a:xfrm>
            <a:off x="9191501" y="12077205"/>
            <a:ext cx="101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 Przy założeniu, że warunki zostają bez zmian.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6691F1F-364C-09DA-C2EF-E5B94C0F5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1209" y="1212500"/>
            <a:ext cx="3664001" cy="292308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B27ACD6-9357-4D70-98DE-228D3A0050E1}"/>
              </a:ext>
            </a:extLst>
          </p:cNvPr>
          <p:cNvSpPr txBox="1"/>
          <p:nvPr/>
        </p:nvSpPr>
        <p:spPr>
          <a:xfrm>
            <a:off x="19926385" y="2191890"/>
            <a:ext cx="2227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</a:t>
            </a:r>
            <a:endParaRPr lang="pl-PL" sz="100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685971D-30F3-24B2-A0A0-B1FF307D9F19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7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6778E1C-7FDD-4B11-7004-2C49D46B7C27}"/>
              </a:ext>
            </a:extLst>
          </p:cNvPr>
          <p:cNvSpPr txBox="1"/>
          <p:nvPr/>
        </p:nvSpPr>
        <p:spPr>
          <a:xfrm>
            <a:off x="9418057" y="1619780"/>
            <a:ext cx="1435407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pl-PL" sz="6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Konto mieszkaniowe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2BE3FF3-B27C-F6AF-B384-14ED84B798CF}"/>
              </a:ext>
            </a:extLst>
          </p:cNvPr>
          <p:cNvSpPr txBox="1"/>
          <p:nvPr/>
        </p:nvSpPr>
        <p:spPr>
          <a:xfrm>
            <a:off x="8846475" y="6120224"/>
            <a:ext cx="6600353" cy="1514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pierwsze mieszkanie albo dla dużych rodzin mieszkających w zbyt ciasnych mieszkaniach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8FA3685-9C15-F5A2-4428-3415BF85E6F4}"/>
              </a:ext>
            </a:extLst>
          </p:cNvPr>
          <p:cNvSpPr txBox="1"/>
          <p:nvPr/>
        </p:nvSpPr>
        <p:spPr>
          <a:xfrm>
            <a:off x="8954784" y="10342573"/>
            <a:ext cx="6600353" cy="102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Systematyczne wpłaty</a:t>
            </a:r>
          </a:p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3 do 10 lat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C5F3B70-1107-F813-F220-C58744299D9C}"/>
              </a:ext>
            </a:extLst>
          </p:cNvPr>
          <p:cNvSpPr txBox="1"/>
          <p:nvPr/>
        </p:nvSpPr>
        <p:spPr>
          <a:xfrm>
            <a:off x="16972087" y="6133827"/>
            <a:ext cx="6600353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Wpłaty od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500</a:t>
            </a: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pl-PL" sz="40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2000 zł</a:t>
            </a:r>
            <a:endParaRPr lang="pl-PL" sz="3000" dirty="0">
              <a:solidFill>
                <a:srgbClr val="FFFFFF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51AD04C-D8BA-68C2-DFC3-166120E248DD}"/>
              </a:ext>
            </a:extLst>
          </p:cNvPr>
          <p:cNvSpPr txBox="1"/>
          <p:nvPr/>
        </p:nvSpPr>
        <p:spPr>
          <a:xfrm>
            <a:off x="16915676" y="10339511"/>
            <a:ext cx="6600353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l-PL" sz="300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Wpłaty po ukończeniu 13. roku życia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4B113D-C7AA-44C1-C82D-9BCC53BA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020" y="1735958"/>
            <a:ext cx="228600" cy="5969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7BF7986-426A-9553-68B2-40F4F058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61" y="5931609"/>
            <a:ext cx="6502400" cy="1143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2BDE5E2-DFEE-D090-00E2-10DB0DB3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512" y="10063761"/>
            <a:ext cx="6502400" cy="1143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8C7B3CDF-4E7A-F1F4-D088-238CC75BB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087" y="5893899"/>
            <a:ext cx="6502400" cy="11430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01FE0686-25CE-95D0-5CC9-154BFF20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063" y="10054762"/>
            <a:ext cx="6502400" cy="114300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7C4306BD-9E89-8DC8-754C-3471B795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006" y="3522097"/>
            <a:ext cx="2463800" cy="18415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EB057B4-AF3D-30B9-6049-AABBBF58FC82}"/>
              </a:ext>
            </a:extLst>
          </p:cNvPr>
          <p:cNvSpPr txBox="1"/>
          <p:nvPr/>
        </p:nvSpPr>
        <p:spPr>
          <a:xfrm>
            <a:off x="8898673" y="248792"/>
            <a:ext cx="14578360" cy="707886"/>
          </a:xfrm>
          <a:prstGeom prst="rect">
            <a:avLst/>
          </a:prstGeom>
          <a:solidFill>
            <a:srgbClr val="628FC6"/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</a:t>
            </a:r>
            <a:r>
              <a:rPr kumimoji="0" lang="pl-PL" sz="3800" b="0" i="0" u="none" strike="noStrike" kern="1200" cap="none" spc="5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Pierwsze Mieszkanie</a:t>
            </a:r>
            <a:endParaRPr kumimoji="0" lang="pl-PL" sz="3800" b="0" i="0" u="none" strike="noStrike" kern="1200" cap="none" spc="5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D376E36-7363-B3E9-B068-7189FEE4C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750" y="3617640"/>
            <a:ext cx="1320800" cy="1816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16E9C40-2E81-B419-2D1A-56093FF7E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761" y="7968614"/>
            <a:ext cx="2413000" cy="18288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E1B6E02-09EF-C678-81EA-33534364D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5837" y="7973122"/>
            <a:ext cx="302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419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</TotalTime>
  <Words>585</Words>
  <Application>Microsoft Office PowerPoint</Application>
  <PresentationFormat>Niestandardowy</PresentationFormat>
  <Paragraphs>123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Lato Black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Majtczak</dc:creator>
  <cp:lastModifiedBy>Nowak Paulina</cp:lastModifiedBy>
  <cp:revision>122</cp:revision>
  <dcterms:created xsi:type="dcterms:W3CDTF">2022-12-05T20:50:01Z</dcterms:created>
  <dcterms:modified xsi:type="dcterms:W3CDTF">2023-01-05T10:51:01Z</dcterms:modified>
</cp:coreProperties>
</file>