
<file path=[Content_Types].xml><?xml version="1.0" encoding="utf-8"?>
<Types xmlns="http://schemas.openxmlformats.org/package/2006/content-types">
  <Default Extension="png" ContentType="image/png"/>
  <Default Extension="tmp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4" r:id="rId14"/>
    <p:sldId id="277" r:id="rId15"/>
    <p:sldId id="275" r:id="rId16"/>
    <p:sldId id="276" r:id="rId17"/>
    <p:sldId id="285" r:id="rId18"/>
    <p:sldId id="287" r:id="rId19"/>
    <p:sldId id="288" r:id="rId20"/>
    <p:sldId id="289" r:id="rId21"/>
    <p:sldId id="258" r:id="rId22"/>
    <p:sldId id="259" r:id="rId23"/>
    <p:sldId id="260" r:id="rId24"/>
    <p:sldId id="261" r:id="rId25"/>
    <p:sldId id="290" r:id="rId26"/>
    <p:sldId id="303" r:id="rId27"/>
    <p:sldId id="292" r:id="rId28"/>
    <p:sldId id="293" r:id="rId29"/>
    <p:sldId id="294" r:id="rId30"/>
    <p:sldId id="304" r:id="rId31"/>
    <p:sldId id="305" r:id="rId32"/>
    <p:sldId id="291" r:id="rId33"/>
    <p:sldId id="306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8572960-883D-4BF9-B79D-4285F6D07A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042E91-9DC3-4542-AC8C-7BECF85900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EA98-499F-44B7-90B0-7615C648AA14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26EC22C-69E9-4F8A-88B7-4FC51046D7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7292DB9-E7A4-4893-83A2-0950615F6E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AD4C4-11C2-4BCB-B93B-EBE7832D0D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739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03507-088D-47A5-9636-EF1DB59A71E3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A2ACD-6D2C-4302-8E23-04898831E1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47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A896-16D4-4E4E-8F9F-EF0E65D382A9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70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A896-16D4-4E4E-8F9F-EF0E65D382A9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65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3B7354-853B-478B-9B90-3FD8C3FE2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DFCD24-2AA1-4427-BA1C-E23940459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116BCB-E214-4024-AF7F-43FB4996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1E743D-7A58-43E5-B054-5DC8862F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7D929A-5BAB-4E6B-88C0-1B7E8ECE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60A372-72A2-4889-A6E8-727096FBD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0581" y="23813"/>
            <a:ext cx="801083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7BB2EF-644D-48DC-94DA-4D0C257B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F94A84D-F7F9-460F-AFF3-98327A661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598ED7-9305-4B27-80BA-B3251E6D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297A7B-F27F-4DFF-A640-19E6A664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0DAE65-0F93-4253-B447-3DCE107F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37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2DB530-F00C-46E8-8D39-22B281F7B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525CA26-C035-40DF-B7C9-322E5A19C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8A17D0-83CB-4206-A54A-5B18E246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405AF0-B50C-471B-810C-A30E05CD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8A2243-FC5B-4DE7-A012-58BAB970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2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EBB7E3-B6F1-4CD2-992C-F08830E6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7F4FC2-A000-449A-8EF0-AB425B246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206AEF-F1AE-4039-9FC6-BDADB5EA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541A44-9F4C-45BF-86E8-A9440F6D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B76B55-52D5-4BEB-A52A-B9B47447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71638A0-E884-48FC-BCA2-509088E10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8719" y="230188"/>
            <a:ext cx="8014562" cy="112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B38793-E29E-409B-9FFE-427081BC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DC008B-FB66-4F9E-A7C3-A1734EBC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C4F7A4-CD0F-4BA2-BD34-C042D630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93A9BC-FFF5-4FF6-A5B6-81AFD1DE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F772BC-2761-4E7D-B047-D044A5BB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18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884697-C9E6-4030-9C59-D6CD8082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840ACD-3E46-4E82-BE22-B85AA50C1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952BED-7EA0-4CE6-B525-F7ABDB637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5727D91-7BF7-4615-8AAA-1016BEA8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F64B606-185B-4166-B366-3A9BF025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871B69-04A8-417D-A63E-DF3BF797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116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59C16-F3D4-4124-8B9C-14651319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8441D0-2AE8-47D5-9FC4-F1E66CEB4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93EA0B-E10F-460B-B08E-5B941CDED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CB82FE4-8880-40E8-868D-E0E56F05F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60D6354-843C-4BB4-B032-15BF606F0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90FD900-D1D3-4284-B484-BCF80341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632A754-132B-4DB2-90F5-CFE58B6E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6370082-356A-4563-80F2-1D7912A4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26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56EC52-91B5-41A3-8CB5-5A53C1C6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2A493D4-BF6D-4453-9D2E-379DA951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80D005D-9001-40C8-A239-42BBC646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8EC4C9B-51E1-4F2E-975A-5DF76FDF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28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4D310E6-78E5-4474-8194-B7AF23E8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DDFCD9-B00B-4A8D-8CB8-DEC0D6D8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78A24F-E6CC-4D07-B31E-CDE2C36D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77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D698A-234A-46B7-8892-70ADE044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555E84-5EFD-42D2-9E9D-42F4EB0D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155745-BFC4-4C43-A76E-A1E7BAE4F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FB8B82-9BD6-424E-B536-B7621BA3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61158D-75AF-4C05-AD1F-D60B3B99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E42CF55-8E4A-451B-8B53-FE2D502A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40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EB1D64-AB0A-435B-8757-7192D88D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96EFA73-4F09-49F1-A618-27822AE29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A8C2CB-CE5F-4368-8210-6CFBB9FC3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11EE65B-5225-4862-82A9-7DF95CDA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DE11C0-66A2-41FD-941F-2A5D3811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5C63C1-4679-464C-B985-7010C22D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65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DEA71D-46AF-4D19-8AAC-F9B677AD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9E488-C6C8-4E45-9AED-032B34927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6550D9-4F76-48B5-9D6D-D7D839D58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FAAFC-3408-4F41-B94B-AD8E2A025211}" type="datetimeFigureOut">
              <a:rPr lang="pl-PL" smtClean="0"/>
              <a:t>08.05.2022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3ED045-BBB6-460B-9027-F8422B1E9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858294-5CDA-40CE-A0E0-93FC4DE1E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B052B61-9BE1-45CD-A68C-EBC1A79FCC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62162" y="6311900"/>
            <a:ext cx="1072989" cy="45114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9A01B28-1411-428C-B219-B5B87B0DB0C9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5567799" y="6176963"/>
            <a:ext cx="890870" cy="61464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6B1D39B-4DFE-4DEA-A893-C8BEDAE3BAF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15005" y="5931994"/>
            <a:ext cx="2261812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2.png"/><Relationship Id="rId4" Type="http://schemas.openxmlformats.org/officeDocument/2006/relationships/image" Target="../media/image26.sv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dE_wIcZZwi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8826C-8B5B-4CF9-994F-6451242D8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03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Konferencja regionalna</a:t>
            </a:r>
            <a:br>
              <a:rPr lang="pl-PL" b="1" dirty="0"/>
            </a:br>
            <a:r>
              <a:rPr lang="pl-PL" b="1" dirty="0"/>
              <a:t>„Deinstytucjonalizacja usług społecznych – dobre praktyki”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E213AB3-AD36-479E-BD80-F9AE8F7FD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7764"/>
            <a:ext cx="9144000" cy="1655762"/>
          </a:xfrm>
        </p:spPr>
        <p:txBody>
          <a:bodyPr/>
          <a:lstStyle/>
          <a:p>
            <a:r>
              <a:rPr lang="pl-PL" dirty="0"/>
              <a:t>Projekt nr POWR.02.08.00-00-0113/21 </a:t>
            </a:r>
          </a:p>
          <a:p>
            <a:r>
              <a:rPr lang="pl-PL" dirty="0"/>
              <a:t>„Opracowanie i pilotażowe wdrożenie mechanizmów i planów deinstytucjonalizacji usług społecznych”</a:t>
            </a:r>
          </a:p>
        </p:txBody>
      </p:sp>
    </p:spTree>
    <p:extLst>
      <p:ext uri="{BB962C8B-B14F-4D97-AF65-F5344CB8AC3E}">
        <p14:creationId xmlns:p14="http://schemas.microsoft.com/office/powerpoint/2010/main" val="37551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26773" y="1361147"/>
            <a:ext cx="11138453" cy="77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400" b="1" dirty="0" err="1">
                <a:latin typeface="+mj-lt"/>
              </a:rPr>
              <a:t>Zmiana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sposobu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funkcjonowania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stacjonarnych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instytucji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opieki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długoterminowej</a:t>
            </a:r>
            <a:r>
              <a:rPr lang="en-US" sz="2400" b="1" dirty="0">
                <a:latin typeface="+mj-lt"/>
              </a:rPr>
              <a:t> </a:t>
            </a:r>
            <a:endParaRPr lang="pl-PL" sz="2400" b="1" dirty="0">
              <a:latin typeface="+mj-lt"/>
            </a:endParaRPr>
          </a:p>
          <a:p>
            <a:pPr algn="ctr">
              <a:lnSpc>
                <a:spcPts val="3080"/>
              </a:lnSpc>
            </a:pPr>
            <a:r>
              <a:rPr lang="en-US" sz="2400" b="1" dirty="0">
                <a:latin typeface="+mj-lt"/>
              </a:rPr>
              <a:t>(</a:t>
            </a:r>
            <a:r>
              <a:rPr lang="en-US" sz="2400" b="1" dirty="0" err="1">
                <a:latin typeface="+mj-lt"/>
              </a:rPr>
              <a:t>domy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pomocy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społecznej</a:t>
            </a:r>
            <a:r>
              <a:rPr lang="en-US" sz="2400" b="1" dirty="0">
                <a:latin typeface="+mj-lt"/>
              </a:rPr>
              <a:t>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1570" y="3950563"/>
            <a:ext cx="10169704" cy="215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76"/>
              </a:lnSpc>
            </a:pPr>
            <a:r>
              <a:rPr lang="pl-PL" sz="2400" dirty="0">
                <a:solidFill>
                  <a:srgbClr val="00B0F0"/>
                </a:solidFill>
                <a:latin typeface="+mj-lt"/>
              </a:rPr>
              <a:t>4.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rzekształcanie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domów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pomocy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społecznej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środowiskowe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centra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opieki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gdzie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opieka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stacjonarna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oferowana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będzie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tylko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</a:rPr>
              <a:t>wtedy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gdy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nie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będzie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możliwe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wsparcie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środowiskowe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z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uwagi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na stan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zdrowia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stopień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samodzielności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oraz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poziom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wydolności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opiekuńczej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rodziny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lub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ramach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krótkotrwałego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pobytu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Określony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zostanie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wskaźnik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liczby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miejsc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;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4C12AEA-BFE9-A629-54BE-E1FE6E25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A732560-52D6-20E7-754C-C12B7B0BE3A7}"/>
              </a:ext>
            </a:extLst>
          </p:cNvPr>
          <p:cNvSpPr txBox="1"/>
          <p:nvPr/>
        </p:nvSpPr>
        <p:spPr>
          <a:xfrm>
            <a:off x="1131570" y="2403351"/>
            <a:ext cx="101697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722"/>
              </a:lnSpc>
            </a:pPr>
            <a:r>
              <a:rPr lang="pl-PL" sz="2400" dirty="0">
                <a:solidFill>
                  <a:srgbClr val="00B0F0"/>
                </a:solidFill>
                <a:latin typeface="+mj-lt"/>
              </a:rPr>
              <a:t>3.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Z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miana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standardów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świadczenia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usług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stacjonarnej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opieki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długoterminowej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domy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pomocy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społecznej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) w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zakresie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warunków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bytowych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, w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tym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zapewnienia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osobom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korzystającym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z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usług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pokoi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jednoosobowych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(w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miarę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możliwości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poszczególnych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DPS)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54471" y="2478661"/>
            <a:ext cx="10652125" cy="355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4897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Pobyt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w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instytucji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opieki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całodobowej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będzie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b="1" dirty="0" err="1">
                <a:solidFill>
                  <a:srgbClr val="2B2B2B"/>
                </a:solidFill>
                <a:latin typeface="Open Sans Light Bold"/>
              </a:rPr>
              <a:t>wyborem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osoby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korzystającej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z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systemu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wsparcia</a:t>
            </a:r>
            <a:r>
              <a:rPr lang="en-US" sz="2800" dirty="0" smtClean="0">
                <a:solidFill>
                  <a:srgbClr val="2B2B2B"/>
                </a:solidFill>
                <a:latin typeface="Open Sans Light Bold"/>
              </a:rPr>
              <a:t>.</a:t>
            </a:r>
            <a:endParaRPr lang="pl-PL" sz="2800" dirty="0" smtClean="0">
              <a:solidFill>
                <a:srgbClr val="2B2B2B"/>
              </a:solidFill>
              <a:latin typeface="Open Sans Light Bold"/>
            </a:endParaRPr>
          </a:p>
          <a:p>
            <a:pPr algn="just">
              <a:lnSpc>
                <a:spcPts val="4897"/>
              </a:lnSpc>
            </a:pPr>
            <a:endParaRPr lang="en-US" sz="2800" dirty="0">
              <a:solidFill>
                <a:srgbClr val="2B2B2B"/>
              </a:solidFill>
              <a:latin typeface="Open Sans Light Bold"/>
            </a:endParaRPr>
          </a:p>
          <a:p>
            <a:pPr marL="457200" indent="-457200" algn="just">
              <a:lnSpc>
                <a:spcPts val="4897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Umieszczenie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osoby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w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instytucji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całodobowej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powinno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2B2B2B"/>
                </a:solidFill>
                <a:latin typeface="Open Sans Light Bold"/>
              </a:rPr>
              <a:t>być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b="1" dirty="0" err="1">
                <a:solidFill>
                  <a:srgbClr val="2B2B2B"/>
                </a:solidFill>
                <a:latin typeface="Open Sans Light Bold"/>
              </a:rPr>
              <a:t>ostatnim</a:t>
            </a:r>
            <a:r>
              <a:rPr lang="en-US" sz="2800" b="1" dirty="0">
                <a:solidFill>
                  <a:srgbClr val="2B2B2B"/>
                </a:solidFill>
                <a:latin typeface="Open Sans Light Bold"/>
              </a:rPr>
              <a:t>, </a:t>
            </a:r>
            <a:r>
              <a:rPr lang="en-US" sz="2800" b="1" dirty="0" err="1">
                <a:solidFill>
                  <a:srgbClr val="2B2B2B"/>
                </a:solidFill>
                <a:latin typeface="Open Sans Light Bold"/>
              </a:rPr>
              <a:t>najmniej</a:t>
            </a:r>
            <a:r>
              <a:rPr lang="en-US" sz="2800" b="1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b="1" dirty="0" err="1">
                <a:solidFill>
                  <a:srgbClr val="2B2B2B"/>
                </a:solidFill>
                <a:latin typeface="Open Sans Light Bold"/>
              </a:rPr>
              <a:t>pożądanym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, </a:t>
            </a:r>
            <a:r>
              <a:rPr lang="en-US" sz="2800" dirty="0" err="1" smtClean="0">
                <a:solidFill>
                  <a:srgbClr val="2B2B2B"/>
                </a:solidFill>
                <a:latin typeface="Open Sans Light Bold"/>
              </a:rPr>
              <a:t>ogniwem</a:t>
            </a:r>
            <a:r>
              <a:rPr lang="pl-PL" sz="2800" dirty="0">
                <a:solidFill>
                  <a:srgbClr val="2B2B2B"/>
                </a:solidFill>
                <a:latin typeface="Open Sans Light Bold"/>
              </a:rPr>
              <a:t> </a:t>
            </a:r>
            <a:r>
              <a:rPr lang="en-US" sz="2800" dirty="0" err="1" smtClean="0">
                <a:solidFill>
                  <a:srgbClr val="2B2B2B"/>
                </a:solidFill>
                <a:latin typeface="Open Sans Light Bold"/>
              </a:rPr>
              <a:t>wsparcia</a:t>
            </a:r>
            <a:r>
              <a:rPr lang="en-US" sz="2800" dirty="0">
                <a:solidFill>
                  <a:srgbClr val="2B2B2B"/>
                </a:solidFill>
                <a:latin typeface="Open Sans Light Bold"/>
              </a:rPr>
              <a:t>.</a:t>
            </a:r>
          </a:p>
          <a:p>
            <a:pPr algn="ctr">
              <a:lnSpc>
                <a:spcPts val="3217"/>
              </a:lnSpc>
            </a:pPr>
            <a:endParaRPr lang="en-US" sz="3498" dirty="0">
              <a:solidFill>
                <a:srgbClr val="2B2B2B"/>
              </a:solidFill>
              <a:latin typeface="Open Sans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4471" y="1385792"/>
            <a:ext cx="1128062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7" dirty="0">
                <a:solidFill>
                  <a:srgbClr val="2B2B2B"/>
                </a:solidFill>
                <a:latin typeface="Montserrat Semi-Bold"/>
              </a:rPr>
              <a:t>STRATEGIA A DPS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379A346-A7A2-DD51-3942-95E756913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3057044" y="5316222"/>
            <a:ext cx="2676353" cy="868681"/>
          </a:xfrm>
          <a:prstGeom prst="rect">
            <a:avLst/>
          </a:prstGeom>
          <a:solidFill>
            <a:srgbClr val="38B6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2449" b="5135"/>
          <a:stretch>
            <a:fillRect/>
          </a:stretch>
        </p:blipFill>
        <p:spPr>
          <a:xfrm>
            <a:off x="6458604" y="2182880"/>
            <a:ext cx="2676353" cy="329780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458603" y="5316222"/>
            <a:ext cx="2676353" cy="868681"/>
          </a:xfrm>
          <a:prstGeom prst="rect">
            <a:avLst/>
          </a:prstGeom>
          <a:solidFill>
            <a:srgbClr val="F9A727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3870" t="2524" b="3107"/>
          <a:stretch>
            <a:fillRect/>
          </a:stretch>
        </p:blipFill>
        <p:spPr>
          <a:xfrm>
            <a:off x="3057045" y="2182880"/>
            <a:ext cx="2676353" cy="31873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70594" y="1195157"/>
            <a:ext cx="9650812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2800" dirty="0">
                <a:solidFill>
                  <a:srgbClr val="2B2B2B"/>
                </a:solidFill>
                <a:latin typeface="Montserrat Semi-Bold"/>
              </a:rPr>
              <a:t>MODELE DPS WYNIKAJĄCE ZE STRATEGII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76473" y="5394983"/>
            <a:ext cx="2237493" cy="711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3"/>
              </a:lnSpc>
            </a:pPr>
            <a:r>
              <a:rPr lang="en-US" sz="2066" dirty="0">
                <a:solidFill>
                  <a:srgbClr val="FFFFFF"/>
                </a:solidFill>
                <a:latin typeface="Montserrat Bold"/>
              </a:rPr>
              <a:t>DPS JAKO </a:t>
            </a:r>
          </a:p>
          <a:p>
            <a:pPr algn="ctr">
              <a:lnSpc>
                <a:spcPts val="2893"/>
              </a:lnSpc>
            </a:pPr>
            <a:r>
              <a:rPr lang="en-US" sz="2066" dirty="0">
                <a:solidFill>
                  <a:srgbClr val="FFFFFF"/>
                </a:solidFill>
                <a:latin typeface="Montserrat Bold"/>
              </a:rPr>
              <a:t>"ŚCU"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78032" y="5394983"/>
            <a:ext cx="2237493" cy="68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FFFFFF"/>
                </a:solidFill>
                <a:latin typeface="Montserrat Bold"/>
              </a:rPr>
              <a:t>DPS JAKO</a:t>
            </a:r>
          </a:p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FFFFFF"/>
                </a:solidFill>
                <a:latin typeface="Montserrat Bold"/>
              </a:rPr>
              <a:t> IOD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F332584-31AB-EF1E-7875-DD38AD5E5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7345" y="1637530"/>
            <a:ext cx="5953646" cy="3974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84000"/>
          </a:blip>
          <a:srcRect r="21424"/>
          <a:stretch>
            <a:fillRect/>
          </a:stretch>
        </p:blipFill>
        <p:spPr>
          <a:xfrm rot="-5400000">
            <a:off x="7509400" y="2829294"/>
            <a:ext cx="1573553" cy="5069907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761224" y="3706275"/>
            <a:ext cx="5507229" cy="2310135"/>
          </a:xfrm>
          <a:prstGeom prst="rect">
            <a:avLst/>
          </a:prstGeom>
          <a:solidFill>
            <a:srgbClr val="3964F2"/>
          </a:solidFill>
        </p:spPr>
      </p:sp>
      <p:sp>
        <p:nvSpPr>
          <p:cNvPr id="8" name="TextBox 8"/>
          <p:cNvSpPr txBox="1"/>
          <p:nvPr/>
        </p:nvSpPr>
        <p:spPr>
          <a:xfrm>
            <a:off x="6034865" y="3794542"/>
            <a:ext cx="452262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0"/>
              </a:lnSpc>
            </a:pPr>
            <a:r>
              <a:rPr lang="en-US" sz="3534" dirty="0">
                <a:solidFill>
                  <a:srgbClr val="FFFFFF"/>
                </a:solidFill>
                <a:latin typeface="+mj-lt"/>
              </a:rPr>
              <a:t>DPS JAKO  </a:t>
            </a:r>
          </a:p>
          <a:p>
            <a:pPr>
              <a:lnSpc>
                <a:spcPts val="4240"/>
              </a:lnSpc>
            </a:pPr>
            <a:r>
              <a:rPr lang="en-US" sz="3534" dirty="0">
                <a:solidFill>
                  <a:srgbClr val="FFFFFF"/>
                </a:solidFill>
                <a:latin typeface="+mj-lt"/>
              </a:rPr>
              <a:t>ŚRODOWISKOWE</a:t>
            </a:r>
          </a:p>
          <a:p>
            <a:pPr>
              <a:lnSpc>
                <a:spcPts val="4240"/>
              </a:lnSpc>
            </a:pPr>
            <a:r>
              <a:rPr lang="en-US" sz="3534" dirty="0">
                <a:solidFill>
                  <a:srgbClr val="FFFFFF"/>
                </a:solidFill>
                <a:latin typeface="+mj-lt"/>
              </a:rPr>
              <a:t>CENTRUM USŁUG/OPIEKI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92F9928-9E91-31E4-4EC4-1B18AD153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2841" r="2841"/>
          <a:stretch>
            <a:fillRect/>
          </a:stretch>
        </p:blipFill>
        <p:spPr>
          <a:xfrm>
            <a:off x="1131570" y="2089922"/>
            <a:ext cx="9589777" cy="423671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10F9DA2-7D92-BDEE-EAFD-DC5070FC21EA}"/>
              </a:ext>
            </a:extLst>
          </p:cNvPr>
          <p:cNvSpPr txBox="1"/>
          <p:nvPr/>
        </p:nvSpPr>
        <p:spPr>
          <a:xfrm>
            <a:off x="2891790" y="1543440"/>
            <a:ext cx="6929437" cy="398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43"/>
              </a:lnSpc>
            </a:pPr>
            <a:r>
              <a:rPr lang="en-US" sz="2800" b="1" dirty="0">
                <a:latin typeface="+mj-lt"/>
              </a:rPr>
              <a:t>DPS JAKO  ŚRODOWISKOWE CENTRUM USŁUG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2A45B5E-089F-32DC-B663-E13814861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469214" y="393351"/>
            <a:ext cx="7597021" cy="29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3"/>
              </a:lnSpc>
            </a:pPr>
            <a:r>
              <a:rPr lang="en-US" sz="2400" b="1" dirty="0">
                <a:latin typeface="+mj-lt"/>
              </a:rPr>
              <a:t>DPS JAKO  ŚRODOWISKOWE CENTRUM USŁUG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6F3EC32-2980-631A-5A76-1F2B77E6E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96" y="675480"/>
            <a:ext cx="7782666" cy="5507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992" t="10063" r="2848" b="2254"/>
          <a:stretch>
            <a:fillRect/>
          </a:stretch>
        </p:blipFill>
        <p:spPr>
          <a:xfrm>
            <a:off x="2779627" y="1415039"/>
            <a:ext cx="6410093" cy="45278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874770" y="1132910"/>
            <a:ext cx="8505915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3"/>
              </a:lnSpc>
            </a:pPr>
            <a:r>
              <a:rPr lang="en-US" sz="1869" b="1" dirty="0">
                <a:latin typeface="+mj-lt"/>
              </a:rPr>
              <a:t>DPS JAKO  ŚRODOWISKOWE CENTRUM USUG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0BF552B-C4EC-85F4-40A7-D6B331D91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227" r="13449"/>
          <a:stretch>
            <a:fillRect/>
          </a:stretch>
        </p:blipFill>
        <p:spPr>
          <a:xfrm>
            <a:off x="1131569" y="1338805"/>
            <a:ext cx="4073489" cy="467695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986795" y="2231330"/>
            <a:ext cx="7256515" cy="1335393"/>
          </a:xfrm>
          <a:prstGeom prst="rect">
            <a:avLst/>
          </a:prstGeom>
          <a:solidFill>
            <a:srgbClr val="3964F2"/>
          </a:solidFill>
        </p:spPr>
      </p:sp>
      <p:sp>
        <p:nvSpPr>
          <p:cNvPr id="4" name="TextBox 4"/>
          <p:cNvSpPr txBox="1"/>
          <p:nvPr/>
        </p:nvSpPr>
        <p:spPr>
          <a:xfrm>
            <a:off x="3168314" y="2718656"/>
            <a:ext cx="8568253" cy="36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471" dirty="0">
                <a:solidFill>
                  <a:srgbClr val="FFFFFF"/>
                </a:solidFill>
                <a:latin typeface="Montserrat Semi-Bold"/>
              </a:rPr>
              <a:t>USAMODZIELNIENIE MIESZKAŃCA DPS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111E7C5-C0CC-FEB1-8454-F39962F3B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17671" y="3677640"/>
            <a:ext cx="4366505" cy="191920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56949" y="2046488"/>
            <a:ext cx="11011344" cy="1631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13"/>
              </a:lnSpc>
            </a:pPr>
            <a:r>
              <a:rPr lang="en-US" sz="3600" dirty="0" err="1">
                <a:solidFill>
                  <a:srgbClr val="545454"/>
                </a:solidFill>
                <a:latin typeface="Arsenal Bold"/>
              </a:rPr>
              <a:t>Przykłady</a:t>
            </a:r>
            <a:r>
              <a:rPr lang="en-US" sz="3600" dirty="0">
                <a:solidFill>
                  <a:srgbClr val="545454"/>
                </a:solidFill>
                <a:latin typeface="Arsenal Bold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rsenal Bold"/>
              </a:rPr>
              <a:t>projektów</a:t>
            </a:r>
            <a:r>
              <a:rPr lang="en-US" sz="3600" dirty="0">
                <a:solidFill>
                  <a:srgbClr val="545454"/>
                </a:solidFill>
                <a:latin typeface="Arsenal Bold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rsenal Bold"/>
              </a:rPr>
              <a:t>realizowanych</a:t>
            </a:r>
            <a:r>
              <a:rPr lang="en-US" sz="3600" dirty="0">
                <a:solidFill>
                  <a:srgbClr val="545454"/>
                </a:solidFill>
                <a:latin typeface="Arsenal Bold"/>
              </a:rPr>
              <a:t> </a:t>
            </a:r>
          </a:p>
          <a:p>
            <a:pPr algn="ctr">
              <a:lnSpc>
                <a:spcPts val="6813"/>
              </a:lnSpc>
            </a:pPr>
            <a:r>
              <a:rPr lang="en-US" sz="3600" dirty="0" err="1">
                <a:solidFill>
                  <a:srgbClr val="545454"/>
                </a:solidFill>
                <a:latin typeface="Arsenal Bold"/>
              </a:rPr>
              <a:t>przez</a:t>
            </a:r>
            <a:r>
              <a:rPr lang="en-US" sz="3600" dirty="0">
                <a:solidFill>
                  <a:srgbClr val="545454"/>
                </a:solidFill>
                <a:latin typeface="Arsenal Bold"/>
              </a:rPr>
              <a:t> DPS w </a:t>
            </a:r>
            <a:r>
              <a:rPr lang="en-US" sz="3600" dirty="0" err="1">
                <a:solidFill>
                  <a:srgbClr val="545454"/>
                </a:solidFill>
                <a:latin typeface="Arsenal Bold"/>
              </a:rPr>
              <a:t>zakresie</a:t>
            </a:r>
            <a:r>
              <a:rPr lang="en-US" sz="3600" dirty="0">
                <a:solidFill>
                  <a:srgbClr val="545454"/>
                </a:solidFill>
                <a:latin typeface="Arsenal Bold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rsenal Bold"/>
              </a:rPr>
              <a:t>deinstytucjonalizacji</a:t>
            </a:r>
            <a:r>
              <a:rPr lang="en-US" sz="3600" dirty="0">
                <a:solidFill>
                  <a:srgbClr val="545454"/>
                </a:solidFill>
                <a:latin typeface="Arsenal Bold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rsenal Bold"/>
              </a:rPr>
              <a:t>usług</a:t>
            </a:r>
            <a:endParaRPr lang="en-US" sz="3600" dirty="0">
              <a:solidFill>
                <a:srgbClr val="545454"/>
              </a:solidFill>
              <a:latin typeface="Arsenal Bold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93A8E4-9130-99E2-3CC9-D4B78D903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293A8E4-9130-99E2-3CC9-D4B78D903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562000E-9ADB-4650-81FD-F4BCE6B285F2}"/>
              </a:ext>
            </a:extLst>
          </p:cNvPr>
          <p:cNvSpPr txBox="1">
            <a:spLocks/>
          </p:cNvSpPr>
          <p:nvPr/>
        </p:nvSpPr>
        <p:spPr>
          <a:xfrm>
            <a:off x="1524000" y="1616364"/>
            <a:ext cx="9144000" cy="4119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6600" b="1" dirty="0"/>
          </a:p>
          <a:p>
            <a:pPr algn="ctr">
              <a:lnSpc>
                <a:spcPct val="170000"/>
              </a:lnSpc>
            </a:pPr>
            <a:r>
              <a:rPr lang="pl-PL" sz="9800" b="1" dirty="0"/>
              <a:t>DEINSTYTUCJONALIZACJA </a:t>
            </a:r>
            <a:endParaRPr lang="pl-PL" sz="9800" b="1" dirty="0" smtClean="0"/>
          </a:p>
          <a:p>
            <a:pPr algn="ctr">
              <a:lnSpc>
                <a:spcPct val="170000"/>
              </a:lnSpc>
            </a:pPr>
            <a:r>
              <a:rPr lang="pl-PL" sz="9800" b="1" dirty="0" smtClean="0"/>
              <a:t>DOMÓW </a:t>
            </a:r>
            <a:r>
              <a:rPr lang="pl-PL" sz="9800" b="1" dirty="0"/>
              <a:t>POMOCY SPOŁECZNEJ</a:t>
            </a:r>
          </a:p>
          <a:p>
            <a:pPr algn="ctr">
              <a:lnSpc>
                <a:spcPct val="170000"/>
              </a:lnSpc>
            </a:pPr>
            <a:endParaRPr lang="pl-PL" sz="6600" b="1" dirty="0"/>
          </a:p>
          <a:p>
            <a:pPr algn="ctr">
              <a:lnSpc>
                <a:spcPct val="170000"/>
              </a:lnSpc>
            </a:pPr>
            <a:r>
              <a:rPr lang="pl-PL" sz="6600" b="1" dirty="0" smtClean="0"/>
              <a:t>Ewelina Zdebska </a:t>
            </a:r>
            <a:endParaRPr lang="pl-PL" sz="6600" b="1" dirty="0"/>
          </a:p>
          <a:p>
            <a:pPr algn="ctr">
              <a:lnSpc>
                <a:spcPct val="170000"/>
              </a:lnSpc>
            </a:pPr>
            <a:r>
              <a:rPr lang="pl-PL" sz="6600" b="1" dirty="0" smtClean="0"/>
              <a:t>Ekspert Fundacji Flexi Mind</a:t>
            </a:r>
            <a:endParaRPr lang="pl-PL" sz="6600" b="1" dirty="0"/>
          </a:p>
          <a:p>
            <a:pPr algn="ctr"/>
            <a:endParaRPr 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34866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190597" y="3449307"/>
            <a:ext cx="10190218" cy="0"/>
          </a:xfrm>
          <a:prstGeom prst="line">
            <a:avLst/>
          </a:prstGeom>
          <a:ln w="209550" cap="rnd">
            <a:solidFill>
              <a:srgbClr val="F49653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371" y="3125585"/>
            <a:ext cx="1473040" cy="647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26197" y="2726910"/>
            <a:ext cx="421647" cy="6474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06284" y="3646141"/>
            <a:ext cx="1461471" cy="502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035" dirty="0">
                <a:solidFill>
                  <a:srgbClr val="000000"/>
                </a:solidFill>
                <a:latin typeface="Arsenal"/>
              </a:rPr>
              <a:t>XII 2015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8886" y="4375400"/>
            <a:ext cx="2908084" cy="696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6"/>
              </a:lnSpc>
            </a:pPr>
            <a:r>
              <a:rPr lang="en-US" sz="2005" dirty="0" err="1">
                <a:solidFill>
                  <a:srgbClr val="000000"/>
                </a:solidFill>
                <a:latin typeface="+mj-lt"/>
              </a:rPr>
              <a:t>mieszkania</a:t>
            </a:r>
            <a:r>
              <a:rPr lang="en-US" sz="200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5" dirty="0" err="1">
                <a:solidFill>
                  <a:srgbClr val="000000"/>
                </a:solidFill>
                <a:latin typeface="+mj-lt"/>
              </a:rPr>
              <a:t>chronione</a:t>
            </a:r>
            <a:endParaRPr lang="en-US" sz="2005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2806"/>
              </a:lnSpc>
            </a:pPr>
            <a:r>
              <a:rPr lang="en-US" sz="2005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005" dirty="0" err="1">
                <a:solidFill>
                  <a:srgbClr val="000000"/>
                </a:solidFill>
                <a:latin typeface="+mj-lt"/>
              </a:rPr>
              <a:t>etap</a:t>
            </a:r>
            <a:r>
              <a:rPr lang="en-US" sz="200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5" dirty="0" err="1">
                <a:solidFill>
                  <a:srgbClr val="000000"/>
                </a:solidFill>
                <a:latin typeface="+mj-lt"/>
              </a:rPr>
              <a:t>przygotowawczy</a:t>
            </a:r>
            <a:r>
              <a:rPr lang="en-US" sz="2005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09700" y="2223252"/>
            <a:ext cx="1439987" cy="49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senal"/>
              </a:rPr>
              <a:t>III 2017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53486" y="1534019"/>
            <a:ext cx="3010594" cy="620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764" dirty="0" err="1">
                <a:solidFill>
                  <a:srgbClr val="000000"/>
                </a:solidFill>
                <a:latin typeface="+mj-lt"/>
              </a:rPr>
              <a:t>rozpoczęcie</a:t>
            </a:r>
            <a:r>
              <a:rPr lang="en-US" sz="1764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764" dirty="0" err="1">
                <a:solidFill>
                  <a:srgbClr val="000000"/>
                </a:solidFill>
                <a:latin typeface="+mj-lt"/>
              </a:rPr>
              <a:t>realizacji</a:t>
            </a:r>
            <a:r>
              <a:rPr lang="en-US" sz="1764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764" dirty="0" err="1">
                <a:solidFill>
                  <a:srgbClr val="000000"/>
                </a:solidFill>
                <a:latin typeface="+mj-lt"/>
              </a:rPr>
              <a:t>projektu</a:t>
            </a:r>
            <a:r>
              <a:rPr lang="en-US" sz="1764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>
              <a:lnSpc>
                <a:spcPts val="2469"/>
              </a:lnSpc>
            </a:pPr>
            <a:r>
              <a:rPr lang="en-US" sz="1764" dirty="0">
                <a:solidFill>
                  <a:srgbClr val="000000"/>
                </a:solidFill>
                <a:latin typeface="+mj-lt"/>
              </a:rPr>
              <a:t>"W </a:t>
            </a:r>
            <a:r>
              <a:rPr lang="en-US" sz="1764" dirty="0" err="1">
                <a:solidFill>
                  <a:srgbClr val="000000"/>
                </a:solidFill>
                <a:latin typeface="+mj-lt"/>
              </a:rPr>
              <a:t>partnerstwie</a:t>
            </a:r>
            <a:r>
              <a:rPr lang="en-US" sz="1764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764" dirty="0" err="1">
                <a:solidFill>
                  <a:srgbClr val="000000"/>
                </a:solidFill>
                <a:latin typeface="+mj-lt"/>
              </a:rPr>
              <a:t>skuteczni</a:t>
            </a:r>
            <a:r>
              <a:rPr lang="en-US" sz="1764" dirty="0">
                <a:solidFill>
                  <a:srgbClr val="000000"/>
                </a:solidFill>
                <a:latin typeface="+mj-lt"/>
              </a:rPr>
              <a:t>...-"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93419" y="3646685"/>
            <a:ext cx="1459854" cy="50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035" dirty="0">
                <a:solidFill>
                  <a:srgbClr val="000000"/>
                </a:solidFill>
                <a:latin typeface="Arsenal"/>
              </a:rPr>
              <a:t>XI 2018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57794" y="4343933"/>
            <a:ext cx="3104177" cy="111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107" dirty="0" err="1">
                <a:solidFill>
                  <a:srgbClr val="000000"/>
                </a:solidFill>
                <a:latin typeface="+mj-lt"/>
              </a:rPr>
              <a:t>mieszkania</a:t>
            </a:r>
            <a:r>
              <a:rPr lang="en-US" sz="210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7" dirty="0" err="1">
                <a:solidFill>
                  <a:srgbClr val="000000"/>
                </a:solidFill>
                <a:latin typeface="+mj-lt"/>
              </a:rPr>
              <a:t>chronione</a:t>
            </a:r>
            <a:endParaRPr lang="en-US" sz="2107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2950"/>
              </a:lnSpc>
            </a:pPr>
            <a:r>
              <a:rPr lang="en-US" sz="2107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107" dirty="0" err="1">
                <a:solidFill>
                  <a:srgbClr val="000000"/>
                </a:solidFill>
                <a:latin typeface="+mj-lt"/>
              </a:rPr>
              <a:t>rozpoczęcie</a:t>
            </a:r>
            <a:r>
              <a:rPr lang="en-US" sz="210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7" dirty="0" err="1">
                <a:solidFill>
                  <a:srgbClr val="000000"/>
                </a:solidFill>
                <a:latin typeface="+mj-lt"/>
              </a:rPr>
              <a:t>robót</a:t>
            </a:r>
            <a:r>
              <a:rPr lang="en-US" sz="210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7" dirty="0" err="1">
                <a:solidFill>
                  <a:srgbClr val="000000"/>
                </a:solidFill>
                <a:latin typeface="+mj-lt"/>
              </a:rPr>
              <a:t>budowlanych</a:t>
            </a:r>
            <a:endParaRPr lang="en-US" sz="2107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03178" y="1522206"/>
            <a:ext cx="3010594" cy="64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1861" dirty="0" err="1">
                <a:solidFill>
                  <a:srgbClr val="000000"/>
                </a:solidFill>
                <a:latin typeface="+mj-lt"/>
              </a:rPr>
              <a:t>zakończenie</a:t>
            </a:r>
            <a:r>
              <a:rPr lang="en-US" sz="186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61" dirty="0" err="1">
                <a:solidFill>
                  <a:srgbClr val="000000"/>
                </a:solidFill>
                <a:latin typeface="+mj-lt"/>
              </a:rPr>
              <a:t>realizacji</a:t>
            </a:r>
            <a:r>
              <a:rPr lang="en-US" sz="186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61" dirty="0" err="1">
                <a:solidFill>
                  <a:srgbClr val="000000"/>
                </a:solidFill>
                <a:latin typeface="+mj-lt"/>
              </a:rPr>
              <a:t>projektu</a:t>
            </a:r>
            <a:r>
              <a:rPr lang="en-US" sz="186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>
              <a:lnSpc>
                <a:spcPts val="2605"/>
              </a:lnSpc>
            </a:pPr>
            <a:r>
              <a:rPr lang="en-US" sz="1861" dirty="0">
                <a:solidFill>
                  <a:srgbClr val="000000"/>
                </a:solidFill>
                <a:latin typeface="+mj-lt"/>
              </a:rPr>
              <a:t>"W </a:t>
            </a:r>
            <a:r>
              <a:rPr lang="en-US" sz="1861" dirty="0" err="1">
                <a:solidFill>
                  <a:srgbClr val="000000"/>
                </a:solidFill>
                <a:latin typeface="+mj-lt"/>
              </a:rPr>
              <a:t>partnerstwie</a:t>
            </a:r>
            <a:r>
              <a:rPr lang="en-US" sz="186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61" dirty="0" err="1">
                <a:solidFill>
                  <a:srgbClr val="000000"/>
                </a:solidFill>
                <a:latin typeface="+mj-lt"/>
              </a:rPr>
              <a:t>skuteczni</a:t>
            </a:r>
            <a:r>
              <a:rPr lang="en-US" sz="1861" dirty="0">
                <a:solidFill>
                  <a:srgbClr val="000000"/>
                </a:solidFill>
                <a:latin typeface="+mj-lt"/>
              </a:rPr>
              <a:t>...-"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281568" y="2198310"/>
            <a:ext cx="1403303" cy="47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dirty="0">
                <a:solidFill>
                  <a:srgbClr val="000000"/>
                </a:solidFill>
                <a:latin typeface="Arsenal"/>
              </a:rPr>
              <a:t>XII 2018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92943" y="3657140"/>
            <a:ext cx="1459854" cy="50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035" dirty="0">
                <a:solidFill>
                  <a:srgbClr val="000000"/>
                </a:solidFill>
                <a:latin typeface="Arsenal"/>
              </a:rPr>
              <a:t>IX 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70782" y="4391177"/>
            <a:ext cx="3104177" cy="111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107" dirty="0" err="1">
                <a:solidFill>
                  <a:srgbClr val="000000"/>
                </a:solidFill>
                <a:latin typeface="+mj-lt"/>
              </a:rPr>
              <a:t>mieszkania</a:t>
            </a:r>
            <a:r>
              <a:rPr lang="en-US" sz="210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7" dirty="0" err="1">
                <a:solidFill>
                  <a:srgbClr val="000000"/>
                </a:solidFill>
                <a:latin typeface="+mj-lt"/>
              </a:rPr>
              <a:t>chronione</a:t>
            </a:r>
            <a:endParaRPr lang="en-US" sz="2107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2950"/>
              </a:lnSpc>
            </a:pPr>
            <a:r>
              <a:rPr lang="en-US" sz="2107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107" dirty="0" err="1">
                <a:solidFill>
                  <a:srgbClr val="000000"/>
                </a:solidFill>
                <a:latin typeface="+mj-lt"/>
              </a:rPr>
              <a:t>zakończenie</a:t>
            </a:r>
            <a:r>
              <a:rPr lang="en-US" sz="210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7" dirty="0" err="1">
                <a:solidFill>
                  <a:srgbClr val="000000"/>
                </a:solidFill>
                <a:latin typeface="+mj-lt"/>
              </a:rPr>
              <a:t>robót</a:t>
            </a:r>
            <a:r>
              <a:rPr lang="en-US" sz="210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7" dirty="0" err="1">
                <a:solidFill>
                  <a:srgbClr val="000000"/>
                </a:solidFill>
                <a:latin typeface="+mj-lt"/>
              </a:rPr>
              <a:t>budowlanych</a:t>
            </a:r>
            <a:endParaRPr lang="en-US" sz="2107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580358" y="1157277"/>
            <a:ext cx="280045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</a:pPr>
            <a:r>
              <a:rPr lang="en-US" sz="2000" dirty="0" err="1">
                <a:solidFill>
                  <a:srgbClr val="000000"/>
                </a:solidFill>
                <a:latin typeface="+mj-lt"/>
              </a:rPr>
              <a:t>rozpoczęcie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projektu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>
              <a:lnSpc>
                <a:spcPts val="2359"/>
              </a:lnSpc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"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Kompleksowe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alternatywne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aktywizacyjne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usługi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...."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39899" y="2247612"/>
            <a:ext cx="1403303" cy="49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dirty="0">
                <a:solidFill>
                  <a:srgbClr val="000000"/>
                </a:solidFill>
                <a:latin typeface="Arsenal"/>
              </a:rPr>
              <a:t>IX 2020 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10285" y="2726910"/>
            <a:ext cx="470461" cy="72239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88236" y="2781557"/>
            <a:ext cx="421647" cy="64744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97652" y="2764387"/>
            <a:ext cx="421647" cy="64744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34200" y="2781557"/>
            <a:ext cx="421647" cy="64744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40569" y="2764387"/>
            <a:ext cx="421647" cy="647443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9780746" y="2938857"/>
            <a:ext cx="1724913" cy="0"/>
          </a:xfrm>
          <a:prstGeom prst="line">
            <a:avLst/>
          </a:prstGeom>
          <a:ln w="47625" cap="rnd">
            <a:solidFill>
              <a:srgbClr val="7ED957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2A746764-30A4-B0B0-0139-B9A34A7D45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44359" y="5568354"/>
            <a:ext cx="2076936" cy="91287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95457" y="1637858"/>
            <a:ext cx="3627103" cy="2994610"/>
            <a:chOff x="0" y="0"/>
            <a:chExt cx="6214951" cy="5532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14951" cy="5532120"/>
            </a:xfrm>
            <a:custGeom>
              <a:avLst/>
              <a:gdLst/>
              <a:ahLst/>
              <a:cxnLst/>
              <a:rect l="l" t="t" r="r" b="b"/>
              <a:pathLst>
                <a:path w="6214951" h="5532120">
                  <a:moveTo>
                    <a:pt x="4627451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627451" y="5532120"/>
                  </a:lnTo>
                  <a:lnTo>
                    <a:pt x="6214951" y="2766060"/>
                  </a:lnTo>
                  <a:lnTo>
                    <a:pt x="4627451" y="0"/>
                  </a:lnTo>
                  <a:lnTo>
                    <a:pt x="4627451" y="0"/>
                  </a:lnTo>
                  <a:close/>
                  <a:moveTo>
                    <a:pt x="4541091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541091" y="149860"/>
                  </a:lnTo>
                  <a:lnTo>
                    <a:pt x="6042231" y="2766060"/>
                  </a:lnTo>
                  <a:lnTo>
                    <a:pt x="4541091" y="5382260"/>
                  </a:lnTo>
                  <a:close/>
                </a:path>
              </a:pathLst>
            </a:custGeom>
            <a:solidFill>
              <a:srgbClr val="EF7A3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56077" y="4653924"/>
            <a:ext cx="10590261" cy="9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7"/>
              </a:lnSpc>
            </a:pPr>
            <a:r>
              <a:rPr lang="en-US" sz="2400" dirty="0">
                <a:solidFill>
                  <a:srgbClr val="000000"/>
                </a:solidFill>
                <a:latin typeface="Arsenal"/>
              </a:rPr>
              <a:t>"W </a:t>
            </a:r>
            <a:r>
              <a:rPr lang="en-US" sz="2400" dirty="0" err="1">
                <a:solidFill>
                  <a:srgbClr val="000000"/>
                </a:solidFill>
                <a:latin typeface="Arsenal"/>
              </a:rPr>
              <a:t>partnerstwie</a:t>
            </a:r>
            <a:r>
              <a:rPr lang="en-US" sz="2400" dirty="0">
                <a:solidFill>
                  <a:srgbClr val="000000"/>
                </a:solidFill>
                <a:latin typeface="Arsen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"/>
              </a:rPr>
              <a:t>skuteczni</a:t>
            </a:r>
            <a:r>
              <a:rPr lang="en-US" sz="2400" dirty="0">
                <a:solidFill>
                  <a:srgbClr val="000000"/>
                </a:solidFill>
                <a:latin typeface="Arsenal"/>
              </a:rPr>
              <a:t>..." - RPO WSL 2014-2020</a:t>
            </a:r>
          </a:p>
          <a:p>
            <a:pPr algn="ctr">
              <a:lnSpc>
                <a:spcPts val="3574"/>
              </a:lnSpc>
            </a:pPr>
            <a:r>
              <a:rPr lang="en-US" sz="2400" dirty="0" err="1">
                <a:solidFill>
                  <a:srgbClr val="000000"/>
                </a:solidFill>
                <a:latin typeface="Arsenal"/>
              </a:rPr>
              <a:t>Wartość</a:t>
            </a:r>
            <a:r>
              <a:rPr lang="en-US" sz="2400" dirty="0">
                <a:solidFill>
                  <a:srgbClr val="000000"/>
                </a:solidFill>
                <a:latin typeface="Arsen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"/>
              </a:rPr>
              <a:t>projektu</a:t>
            </a:r>
            <a:r>
              <a:rPr lang="en-US" sz="2400" dirty="0">
                <a:solidFill>
                  <a:srgbClr val="000000"/>
                </a:solidFill>
                <a:latin typeface="Arsenal"/>
              </a:rPr>
              <a:t> :</a:t>
            </a:r>
            <a:r>
              <a:rPr lang="en-US" sz="2400" dirty="0">
                <a:solidFill>
                  <a:srgbClr val="000000"/>
                </a:solidFill>
                <a:latin typeface="Arsenal Bold"/>
              </a:rPr>
              <a:t> 955 313,75 </a:t>
            </a:r>
            <a:r>
              <a:rPr lang="en-US" sz="2400" dirty="0" err="1">
                <a:solidFill>
                  <a:srgbClr val="000000"/>
                </a:solidFill>
                <a:latin typeface="Arsenal Bold"/>
              </a:rPr>
              <a:t>zł</a:t>
            </a:r>
            <a:r>
              <a:rPr lang="en-US" sz="2400" dirty="0">
                <a:solidFill>
                  <a:srgbClr val="000000"/>
                </a:solidFill>
                <a:latin typeface="Arsenal Bold"/>
              </a:rPr>
              <a:t> , UE: 812 016,69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1085" y="2423974"/>
            <a:ext cx="4280530" cy="386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2000" dirty="0">
                <a:solidFill>
                  <a:srgbClr val="000000"/>
                </a:solidFill>
                <a:latin typeface="Arsenal Bold"/>
              </a:rPr>
              <a:t>25 </a:t>
            </a:r>
            <a:r>
              <a:rPr lang="en-US" sz="2000" dirty="0" err="1">
                <a:solidFill>
                  <a:srgbClr val="000000"/>
                </a:solidFill>
                <a:latin typeface="Arsenal Bold"/>
              </a:rPr>
              <a:t>mieszkańców</a:t>
            </a:r>
            <a:r>
              <a:rPr lang="en-US" sz="2000" dirty="0">
                <a:solidFill>
                  <a:srgbClr val="000000"/>
                </a:solidFill>
                <a:latin typeface="Arsenal Bold"/>
              </a:rPr>
              <a:t> DPS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46093" y="2595570"/>
            <a:ext cx="2639909" cy="970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 dirty="0">
                <a:solidFill>
                  <a:srgbClr val="000000"/>
                </a:solidFill>
                <a:latin typeface="Arsenal Bold"/>
              </a:rPr>
              <a:t>20 </a:t>
            </a:r>
            <a:r>
              <a:rPr lang="en-US" sz="1829" dirty="0" err="1">
                <a:solidFill>
                  <a:srgbClr val="000000"/>
                </a:solidFill>
                <a:latin typeface="Arsenal Bold"/>
              </a:rPr>
              <a:t>opiekunów</a:t>
            </a:r>
            <a:r>
              <a:rPr lang="en-US" sz="1829" dirty="0">
                <a:solidFill>
                  <a:srgbClr val="000000"/>
                </a:solidFill>
                <a:latin typeface="Arsenal Bold"/>
              </a:rPr>
              <a:t> </a:t>
            </a:r>
          </a:p>
          <a:p>
            <a:pPr algn="ctr">
              <a:lnSpc>
                <a:spcPts val="2561"/>
              </a:lnSpc>
            </a:pPr>
            <a:r>
              <a:rPr lang="en-US" sz="1829" dirty="0" err="1">
                <a:solidFill>
                  <a:srgbClr val="000000"/>
                </a:solidFill>
                <a:latin typeface="Arsenal Bold"/>
              </a:rPr>
              <a:t>formalnych</a:t>
            </a:r>
            <a:r>
              <a:rPr lang="en-US" sz="1829" dirty="0">
                <a:solidFill>
                  <a:srgbClr val="000000"/>
                </a:solidFill>
                <a:latin typeface="Arsenal Bold"/>
              </a:rPr>
              <a:t> </a:t>
            </a:r>
            <a:r>
              <a:rPr lang="en-US" sz="1829" dirty="0" err="1">
                <a:solidFill>
                  <a:srgbClr val="000000"/>
                </a:solidFill>
                <a:latin typeface="Arsenal Bold"/>
              </a:rPr>
              <a:t>i</a:t>
            </a:r>
            <a:r>
              <a:rPr lang="en-US" sz="1829" dirty="0">
                <a:solidFill>
                  <a:srgbClr val="000000"/>
                </a:solidFill>
                <a:latin typeface="Arsenal Bold"/>
              </a:rPr>
              <a:t> </a:t>
            </a:r>
            <a:r>
              <a:rPr lang="en-US" sz="1829" dirty="0" err="1">
                <a:solidFill>
                  <a:srgbClr val="000000"/>
                </a:solidFill>
                <a:latin typeface="Arsenal Bold"/>
              </a:rPr>
              <a:t>nieformalnych</a:t>
            </a:r>
            <a:endParaRPr lang="en-US" sz="1829" dirty="0">
              <a:solidFill>
                <a:srgbClr val="000000"/>
              </a:solidFill>
              <a:latin typeface="Arsenal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4827" y="2818300"/>
            <a:ext cx="4158882" cy="1216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dirty="0">
                <a:solidFill>
                  <a:srgbClr val="000000"/>
                </a:solidFill>
                <a:latin typeface="Arsenal"/>
              </a:rPr>
              <a:t>- program </a:t>
            </a:r>
          </a:p>
          <a:p>
            <a:pPr algn="ctr">
              <a:lnSpc>
                <a:spcPts val="3336"/>
              </a:lnSpc>
            </a:pPr>
            <a:r>
              <a:rPr lang="en-US" dirty="0">
                <a:solidFill>
                  <a:srgbClr val="000000"/>
                </a:solidFill>
                <a:latin typeface="Arsenal"/>
              </a:rPr>
              <a:t>"</a:t>
            </a:r>
            <a:r>
              <a:rPr lang="en-US" dirty="0" err="1">
                <a:solidFill>
                  <a:srgbClr val="000000"/>
                </a:solidFill>
                <a:latin typeface="Arsenal"/>
              </a:rPr>
              <a:t>Usamodzielniać</a:t>
            </a:r>
            <a:r>
              <a:rPr lang="en-US" dirty="0">
                <a:solidFill>
                  <a:srgbClr val="000000"/>
                </a:solidFill>
                <a:latin typeface="Arsenal"/>
              </a:rPr>
              <a:t> </a:t>
            </a:r>
          </a:p>
          <a:p>
            <a:pPr algn="ctr">
              <a:lnSpc>
                <a:spcPts val="3336"/>
              </a:lnSpc>
            </a:pPr>
            <a:r>
              <a:rPr lang="en-US" dirty="0" err="1">
                <a:solidFill>
                  <a:srgbClr val="000000"/>
                </a:solidFill>
                <a:latin typeface="Arsenal"/>
              </a:rPr>
              <a:t>nie</a:t>
            </a:r>
            <a:r>
              <a:rPr lang="en-US" dirty="0">
                <a:solidFill>
                  <a:srgbClr val="000000"/>
                </a:solidFill>
                <a:latin typeface="Arsen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senal"/>
              </a:rPr>
              <a:t>wiązać</a:t>
            </a:r>
            <a:r>
              <a:rPr lang="en-US" dirty="0">
                <a:solidFill>
                  <a:srgbClr val="000000"/>
                </a:solidFill>
                <a:latin typeface="Arsen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senal"/>
              </a:rPr>
              <a:t>pomocą</a:t>
            </a:r>
            <a:r>
              <a:rPr lang="en-US" dirty="0">
                <a:solidFill>
                  <a:srgbClr val="000000"/>
                </a:solidFill>
                <a:latin typeface="Arsenal"/>
              </a:rPr>
              <a:t>"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27473" y="2803578"/>
            <a:ext cx="2500526" cy="58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5"/>
              </a:lnSpc>
            </a:pPr>
            <a:r>
              <a:rPr lang="en-US" sz="1732" dirty="0">
                <a:solidFill>
                  <a:srgbClr val="000000"/>
                </a:solidFill>
                <a:latin typeface="Arsenal Bold"/>
              </a:rPr>
              <a:t>20 </a:t>
            </a:r>
            <a:r>
              <a:rPr lang="en-US" sz="1732" dirty="0" err="1">
                <a:solidFill>
                  <a:srgbClr val="000000"/>
                </a:solidFill>
                <a:latin typeface="Arsenal Bold"/>
              </a:rPr>
              <a:t>osób</a:t>
            </a:r>
            <a:r>
              <a:rPr lang="en-US" sz="1732" dirty="0">
                <a:solidFill>
                  <a:srgbClr val="000000"/>
                </a:solidFill>
                <a:latin typeface="Arsenal Bold"/>
              </a:rPr>
              <a:t> z </a:t>
            </a:r>
            <a:r>
              <a:rPr lang="en-US" sz="1732" dirty="0" err="1">
                <a:solidFill>
                  <a:srgbClr val="000000"/>
                </a:solidFill>
                <a:latin typeface="Arsenal Bold"/>
              </a:rPr>
              <a:t>zaburzeniami</a:t>
            </a:r>
            <a:r>
              <a:rPr lang="en-US" sz="1732" dirty="0">
                <a:solidFill>
                  <a:srgbClr val="000000"/>
                </a:solidFill>
                <a:latin typeface="Arsenal Bold"/>
              </a:rPr>
              <a:t> </a:t>
            </a:r>
          </a:p>
          <a:p>
            <a:pPr algn="ctr">
              <a:lnSpc>
                <a:spcPts val="2425"/>
              </a:lnSpc>
            </a:pPr>
            <a:r>
              <a:rPr lang="en-US" sz="1732" dirty="0" err="1">
                <a:solidFill>
                  <a:srgbClr val="000000"/>
                </a:solidFill>
                <a:latin typeface="Arsenal Bold"/>
              </a:rPr>
              <a:t>psychicznymi</a:t>
            </a:r>
            <a:r>
              <a:rPr lang="en-US" sz="1732" dirty="0">
                <a:solidFill>
                  <a:srgbClr val="000000"/>
                </a:solidFill>
                <a:latin typeface="Arsenal Bold"/>
              </a:rPr>
              <a:t> z </a:t>
            </a:r>
            <a:r>
              <a:rPr lang="en-US" sz="1732" dirty="0" err="1">
                <a:solidFill>
                  <a:srgbClr val="000000"/>
                </a:solidFill>
                <a:latin typeface="Arsenal Bold"/>
              </a:rPr>
              <a:t>Bytomia</a:t>
            </a:r>
            <a:endParaRPr lang="en-US" sz="1732" dirty="0">
              <a:solidFill>
                <a:srgbClr val="000000"/>
              </a:solidFill>
              <a:latin typeface="Arsenal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558400" y="1864114"/>
            <a:ext cx="2985617" cy="2542101"/>
            <a:chOff x="0" y="0"/>
            <a:chExt cx="6658988" cy="55321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58987" cy="5532120"/>
            </a:xfrm>
            <a:custGeom>
              <a:avLst/>
              <a:gdLst/>
              <a:ahLst/>
              <a:cxnLst/>
              <a:rect l="l" t="t" r="r" b="b"/>
              <a:pathLst>
                <a:path w="6658987" h="5532120">
                  <a:moveTo>
                    <a:pt x="5071487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5071487" y="5532120"/>
                  </a:lnTo>
                  <a:lnTo>
                    <a:pt x="6658987" y="2766060"/>
                  </a:lnTo>
                  <a:lnTo>
                    <a:pt x="5071487" y="0"/>
                  </a:lnTo>
                  <a:lnTo>
                    <a:pt x="5071487" y="0"/>
                  </a:lnTo>
                  <a:close/>
                  <a:moveTo>
                    <a:pt x="4985127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985127" y="149860"/>
                  </a:lnTo>
                  <a:lnTo>
                    <a:pt x="6486267" y="2766060"/>
                  </a:lnTo>
                  <a:lnTo>
                    <a:pt x="4985127" y="5382260"/>
                  </a:lnTo>
                  <a:close/>
                </a:path>
              </a:pathLst>
            </a:custGeom>
            <a:solidFill>
              <a:srgbClr val="918F8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505298" y="1815818"/>
            <a:ext cx="2985617" cy="2542101"/>
            <a:chOff x="0" y="0"/>
            <a:chExt cx="6497302" cy="55321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497301" cy="5532120"/>
            </a:xfrm>
            <a:custGeom>
              <a:avLst/>
              <a:gdLst/>
              <a:ahLst/>
              <a:cxnLst/>
              <a:rect l="l" t="t" r="r" b="b"/>
              <a:pathLst>
                <a:path w="6497301" h="5532120">
                  <a:moveTo>
                    <a:pt x="4909801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909801" y="5532120"/>
                  </a:lnTo>
                  <a:lnTo>
                    <a:pt x="6497301" y="2766060"/>
                  </a:lnTo>
                  <a:lnTo>
                    <a:pt x="4909801" y="0"/>
                  </a:lnTo>
                  <a:lnTo>
                    <a:pt x="4909801" y="0"/>
                  </a:lnTo>
                  <a:close/>
                  <a:moveTo>
                    <a:pt x="4823442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823442" y="149860"/>
                  </a:lnTo>
                  <a:lnTo>
                    <a:pt x="6324581" y="2766060"/>
                  </a:lnTo>
                  <a:lnTo>
                    <a:pt x="4823442" y="5382260"/>
                  </a:lnTo>
                  <a:close/>
                </a:path>
              </a:pathLst>
            </a:custGeom>
            <a:solidFill>
              <a:srgbClr val="ED1C24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7435507" y="1406922"/>
            <a:ext cx="1210586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9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Arsenal Bold"/>
              </a:rPr>
              <a:t>Centrum </a:t>
            </a:r>
          </a:p>
          <a:p>
            <a:pPr algn="ctr">
              <a:lnSpc>
                <a:spcPts val="2319"/>
              </a:lnSpc>
              <a:spcBef>
                <a:spcPct val="0"/>
              </a:spcBef>
            </a:pPr>
            <a:r>
              <a:rPr lang="en-US" sz="1000" dirty="0" err="1">
                <a:solidFill>
                  <a:srgbClr val="000000"/>
                </a:solidFill>
                <a:latin typeface="Arsenal Bold"/>
              </a:rPr>
              <a:t>Wsparcia</a:t>
            </a:r>
            <a:r>
              <a:rPr lang="en-US" sz="1000" dirty="0">
                <a:solidFill>
                  <a:srgbClr val="000000"/>
                </a:solidFill>
                <a:latin typeface="Arsenal Bold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senal Bold"/>
              </a:rPr>
              <a:t>dla</a:t>
            </a:r>
            <a:r>
              <a:rPr lang="en-US" sz="1000" dirty="0">
                <a:solidFill>
                  <a:srgbClr val="000000"/>
                </a:solidFill>
                <a:latin typeface="Arsenal Bold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senal Bold"/>
              </a:rPr>
              <a:t>osób</a:t>
            </a:r>
            <a:r>
              <a:rPr lang="en-US" sz="1000" dirty="0">
                <a:solidFill>
                  <a:srgbClr val="000000"/>
                </a:solidFill>
                <a:latin typeface="Arsenal Bold"/>
              </a:rPr>
              <a:t> </a:t>
            </a:r>
          </a:p>
          <a:p>
            <a:pPr algn="ctr">
              <a:lnSpc>
                <a:spcPts val="2319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Arsenal Bold"/>
              </a:rPr>
              <a:t>z </a:t>
            </a:r>
            <a:r>
              <a:rPr lang="en-US" sz="1000" dirty="0" err="1">
                <a:solidFill>
                  <a:srgbClr val="000000"/>
                </a:solidFill>
                <a:latin typeface="Arsenal Bold"/>
              </a:rPr>
              <a:t>zaburzeniami</a:t>
            </a:r>
            <a:r>
              <a:rPr lang="en-US" sz="1000" dirty="0">
                <a:solidFill>
                  <a:srgbClr val="000000"/>
                </a:solidFill>
                <a:latin typeface="Arsenal Bold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senal Bold"/>
              </a:rPr>
              <a:t>psychicznymi</a:t>
            </a:r>
            <a:endParaRPr lang="en-US" sz="1000" dirty="0">
              <a:solidFill>
                <a:srgbClr val="000000"/>
              </a:solidFill>
              <a:latin typeface="Arsenal Bold"/>
            </a:endParaRPr>
          </a:p>
          <a:p>
            <a:pPr algn="ctr">
              <a:lnSpc>
                <a:spcPts val="2319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Arsenal Bold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senal Bold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Arsenal Bold"/>
              </a:rPr>
              <a:t> ich </a:t>
            </a:r>
            <a:r>
              <a:rPr lang="en-US" sz="1000" dirty="0" err="1">
                <a:solidFill>
                  <a:srgbClr val="000000"/>
                </a:solidFill>
                <a:latin typeface="Arsenal Bold"/>
              </a:rPr>
              <a:t>otoczenia</a:t>
            </a:r>
            <a:endParaRPr lang="en-US" sz="1000" dirty="0">
              <a:solidFill>
                <a:srgbClr val="000000"/>
              </a:solidFill>
              <a:latin typeface="Arsenal Bold"/>
            </a:endParaRPr>
          </a:p>
          <a:p>
            <a:pPr algn="ctr">
              <a:lnSpc>
                <a:spcPts val="1629"/>
              </a:lnSpc>
              <a:spcBef>
                <a:spcPct val="0"/>
              </a:spcBef>
            </a:pPr>
            <a:endParaRPr lang="en-US" sz="1656" dirty="0">
              <a:solidFill>
                <a:srgbClr val="000000"/>
              </a:solidFill>
              <a:latin typeface="Arsenal Bold"/>
            </a:endParaRPr>
          </a:p>
        </p:txBody>
      </p:sp>
      <p:sp>
        <p:nvSpPr>
          <p:cNvPr id="19" name="AutoShape 19"/>
          <p:cNvSpPr/>
          <p:nvPr/>
        </p:nvSpPr>
        <p:spPr>
          <a:xfrm flipV="1">
            <a:off x="7548197" y="3307101"/>
            <a:ext cx="1097896" cy="0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6993547" y="1186690"/>
            <a:ext cx="2035043" cy="1970314"/>
            <a:chOff x="0" y="0"/>
            <a:chExt cx="6214951" cy="55321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14951" cy="5532120"/>
            </a:xfrm>
            <a:custGeom>
              <a:avLst/>
              <a:gdLst/>
              <a:ahLst/>
              <a:cxnLst/>
              <a:rect l="l" t="t" r="r" b="b"/>
              <a:pathLst>
                <a:path w="6214951" h="5532120">
                  <a:moveTo>
                    <a:pt x="4627451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627451" y="5532120"/>
                  </a:lnTo>
                  <a:lnTo>
                    <a:pt x="6214951" y="2766060"/>
                  </a:lnTo>
                  <a:lnTo>
                    <a:pt x="4627451" y="0"/>
                  </a:lnTo>
                  <a:lnTo>
                    <a:pt x="4627451" y="0"/>
                  </a:lnTo>
                  <a:close/>
                  <a:moveTo>
                    <a:pt x="4541091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541091" y="149860"/>
                  </a:lnTo>
                  <a:lnTo>
                    <a:pt x="6042231" y="2766060"/>
                  </a:lnTo>
                  <a:lnTo>
                    <a:pt x="4541091" y="538226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214FD754-1ADA-331C-8E5B-05F51BCE4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48694" y="5840274"/>
            <a:ext cx="1510379" cy="6638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69923" y="2480213"/>
            <a:ext cx="2801036" cy="35654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21042" y="2480213"/>
            <a:ext cx="2895821" cy="35654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32447" y="936595"/>
            <a:ext cx="9927106" cy="1885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pl-PL" dirty="0">
                <a:latin typeface="Arsenal Bold"/>
              </a:rPr>
              <a:t>„</a:t>
            </a:r>
            <a:r>
              <a:rPr lang="en-US" dirty="0" err="1">
                <a:latin typeface="Arsenal Bold"/>
              </a:rPr>
              <a:t>Uruchomienie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mieszkań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chronionych</a:t>
            </a:r>
            <a:r>
              <a:rPr lang="en-US" dirty="0">
                <a:latin typeface="Arsenal Bold"/>
              </a:rPr>
              <a:t> z </a:t>
            </a:r>
            <a:r>
              <a:rPr lang="en-US" dirty="0" err="1">
                <a:latin typeface="Arsenal Bold"/>
              </a:rPr>
              <a:t>zapleczem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treningowym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dla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mieszkańców</a:t>
            </a:r>
            <a:r>
              <a:rPr lang="en-US" dirty="0">
                <a:latin typeface="Arsenal Bold"/>
              </a:rPr>
              <a:t> DPS </a:t>
            </a:r>
            <a:r>
              <a:rPr lang="en-US" dirty="0" err="1">
                <a:latin typeface="Arsenal Bold"/>
              </a:rPr>
              <a:t>dla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Dorosłych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oraz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osób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przewlekle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psychicznie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chorych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mieszkańców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miasta</a:t>
            </a:r>
            <a:r>
              <a:rPr lang="en-US" dirty="0">
                <a:latin typeface="Arsenal Bold"/>
              </a:rPr>
              <a:t> Bytom</a:t>
            </a:r>
            <a:r>
              <a:rPr lang="pl-PL" dirty="0">
                <a:latin typeface="Arsenal Bold"/>
              </a:rPr>
              <a:t>”</a:t>
            </a:r>
          </a:p>
          <a:p>
            <a:pPr algn="ctr">
              <a:lnSpc>
                <a:spcPts val="2987"/>
              </a:lnSpc>
            </a:pPr>
            <a:r>
              <a:rPr lang="pl-PL" dirty="0">
                <a:latin typeface="Arsenal Bold"/>
              </a:rPr>
              <a:t>Wartość całkowita projektu:  2 942 395,50 PLN</a:t>
            </a:r>
          </a:p>
          <a:p>
            <a:pPr algn="ctr">
              <a:lnSpc>
                <a:spcPts val="2987"/>
              </a:lnSpc>
            </a:pPr>
            <a:r>
              <a:rPr lang="pl-PL" dirty="0">
                <a:latin typeface="Arsenal Bold"/>
              </a:rPr>
              <a:t>Dofinansowanie ogółem: 2 795 275,72 PLN </a:t>
            </a:r>
          </a:p>
          <a:p>
            <a:pPr algn="ctr">
              <a:lnSpc>
                <a:spcPts val="2987"/>
              </a:lnSpc>
            </a:pPr>
            <a:endParaRPr lang="en-US" sz="2000" dirty="0">
              <a:latin typeface="Arsenal Bold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D5CC1B8-7DA2-86FA-6127-C55AF46FD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79899"/>
            <a:ext cx="9518231" cy="94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48694" y="5840274"/>
            <a:ext cx="1510379" cy="6638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40023" y="1964109"/>
            <a:ext cx="2672178" cy="39555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09592" y="1998209"/>
            <a:ext cx="5891433" cy="392148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28089" y="1080777"/>
            <a:ext cx="10902120" cy="73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pl-PL" sz="2000" dirty="0">
                <a:latin typeface="Arsenal Bold"/>
              </a:rPr>
              <a:t>„</a:t>
            </a:r>
            <a:r>
              <a:rPr lang="en-US" sz="2000" dirty="0" err="1">
                <a:latin typeface="Arsenal Bold"/>
              </a:rPr>
              <a:t>Uruchomienie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mieszkań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chronionych</a:t>
            </a:r>
            <a:r>
              <a:rPr lang="en-US" sz="2000" dirty="0">
                <a:latin typeface="Arsenal Bold"/>
              </a:rPr>
              <a:t> z </a:t>
            </a:r>
            <a:r>
              <a:rPr lang="en-US" sz="2000" dirty="0" err="1">
                <a:latin typeface="Arsenal Bold"/>
              </a:rPr>
              <a:t>zapleczem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treningowym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dla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mieszkańców</a:t>
            </a:r>
            <a:r>
              <a:rPr lang="en-US" sz="2000" dirty="0">
                <a:latin typeface="Arsenal Bold"/>
              </a:rPr>
              <a:t> DPS </a:t>
            </a:r>
            <a:r>
              <a:rPr lang="en-US" sz="2000" dirty="0" err="1">
                <a:latin typeface="Arsenal Bold"/>
              </a:rPr>
              <a:t>dla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Dorosłych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oraz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osób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przewlekle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psychicznie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chorych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mieszkańców</a:t>
            </a:r>
            <a:r>
              <a:rPr lang="en-US" sz="2000" dirty="0">
                <a:latin typeface="Arsenal Bold"/>
              </a:rPr>
              <a:t> </a:t>
            </a:r>
            <a:r>
              <a:rPr lang="en-US" sz="2000" dirty="0" err="1">
                <a:latin typeface="Arsenal Bold"/>
              </a:rPr>
              <a:t>miasta</a:t>
            </a:r>
            <a:r>
              <a:rPr lang="en-US" sz="2000" dirty="0">
                <a:latin typeface="Arsenal Bold"/>
              </a:rPr>
              <a:t> Bytom</a:t>
            </a:r>
            <a:r>
              <a:rPr lang="pl-PL" sz="2000" dirty="0">
                <a:latin typeface="Arsenal Bold"/>
              </a:rPr>
              <a:t>”</a:t>
            </a:r>
            <a:endParaRPr lang="en-US" sz="2000" dirty="0">
              <a:latin typeface="Arsenal Bold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826CD3E-5EE2-844C-16CE-8702DE82F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48694" y="5840274"/>
            <a:ext cx="1510379" cy="6638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65919" y="2029550"/>
            <a:ext cx="5860161" cy="389967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34773" y="1226686"/>
            <a:ext cx="10902120" cy="73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pl-PL" dirty="0">
                <a:latin typeface="Arsenal Bold"/>
              </a:rPr>
              <a:t>„</a:t>
            </a:r>
            <a:r>
              <a:rPr lang="en-US" dirty="0" err="1">
                <a:latin typeface="Arsenal Bold"/>
              </a:rPr>
              <a:t>Uruchomienie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mieszkań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chronionych</a:t>
            </a:r>
            <a:r>
              <a:rPr lang="en-US" dirty="0">
                <a:latin typeface="Arsenal Bold"/>
              </a:rPr>
              <a:t> z </a:t>
            </a:r>
            <a:r>
              <a:rPr lang="en-US" dirty="0" err="1">
                <a:latin typeface="Arsenal Bold"/>
              </a:rPr>
              <a:t>zapleczem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treningowym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dla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mieszkańców</a:t>
            </a:r>
            <a:r>
              <a:rPr lang="en-US" dirty="0">
                <a:latin typeface="Arsenal Bold"/>
              </a:rPr>
              <a:t> DPS </a:t>
            </a:r>
            <a:r>
              <a:rPr lang="en-US" dirty="0" err="1">
                <a:latin typeface="Arsenal Bold"/>
              </a:rPr>
              <a:t>dla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Dorosłych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oraz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osób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przewlekle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psychicznie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chorych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mieszkańców</a:t>
            </a:r>
            <a:r>
              <a:rPr lang="en-US" dirty="0">
                <a:latin typeface="Arsenal Bold"/>
              </a:rPr>
              <a:t> </a:t>
            </a:r>
            <a:r>
              <a:rPr lang="en-US" dirty="0" err="1">
                <a:latin typeface="Arsenal Bold"/>
              </a:rPr>
              <a:t>miasta</a:t>
            </a:r>
            <a:r>
              <a:rPr lang="en-US" dirty="0">
                <a:latin typeface="Arsenal Bold"/>
              </a:rPr>
              <a:t> Bytom</a:t>
            </a:r>
            <a:r>
              <a:rPr lang="pl-PL" dirty="0">
                <a:latin typeface="Arsenal Bold"/>
              </a:rPr>
              <a:t>”</a:t>
            </a:r>
            <a:endParaRPr lang="en-US" dirty="0">
              <a:latin typeface="Arsenal Bold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97D1E6C-DB83-21B6-4AE5-FE2E6AC27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48694" y="5840274"/>
            <a:ext cx="1510379" cy="6638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6055" b="6055"/>
          <a:stretch>
            <a:fillRect/>
          </a:stretch>
        </p:blipFill>
        <p:spPr>
          <a:xfrm>
            <a:off x="1980721" y="2201382"/>
            <a:ext cx="2813222" cy="38185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2520" r="19805"/>
          <a:stretch>
            <a:fillRect/>
          </a:stretch>
        </p:blipFill>
        <p:spPr>
          <a:xfrm>
            <a:off x="5948039" y="2201382"/>
            <a:ext cx="5016734" cy="381855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10486" y="1150274"/>
            <a:ext cx="10902120" cy="73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pl-PL" sz="2133" dirty="0">
                <a:latin typeface="Arsenal Bold"/>
              </a:rPr>
              <a:t>„</a:t>
            </a:r>
            <a:r>
              <a:rPr lang="en-US" sz="2133" dirty="0" err="1">
                <a:latin typeface="Arsenal Bold"/>
              </a:rPr>
              <a:t>Uruchomienie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mieszkań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chronionych</a:t>
            </a:r>
            <a:r>
              <a:rPr lang="en-US" sz="2133" dirty="0">
                <a:latin typeface="Arsenal Bold"/>
              </a:rPr>
              <a:t> z </a:t>
            </a:r>
            <a:r>
              <a:rPr lang="en-US" sz="2133" dirty="0" err="1">
                <a:latin typeface="Arsenal Bold"/>
              </a:rPr>
              <a:t>zapleczem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treningowym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dla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mieszkańców</a:t>
            </a:r>
            <a:r>
              <a:rPr lang="en-US" sz="2133" dirty="0">
                <a:latin typeface="Arsenal Bold"/>
              </a:rPr>
              <a:t> DPS </a:t>
            </a:r>
            <a:r>
              <a:rPr lang="en-US" sz="2133" dirty="0" err="1">
                <a:latin typeface="Arsenal Bold"/>
              </a:rPr>
              <a:t>dla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Dorosłych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oraz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osób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przewlekle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psychicznie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chorych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mieszkańców</a:t>
            </a:r>
            <a:r>
              <a:rPr lang="en-US" sz="2133" dirty="0">
                <a:latin typeface="Arsenal Bold"/>
              </a:rPr>
              <a:t> </a:t>
            </a:r>
            <a:r>
              <a:rPr lang="en-US" sz="2133" dirty="0" err="1">
                <a:latin typeface="Arsenal Bold"/>
              </a:rPr>
              <a:t>miasta</a:t>
            </a:r>
            <a:r>
              <a:rPr lang="en-US" sz="2133" dirty="0">
                <a:latin typeface="Arsenal Bold"/>
              </a:rPr>
              <a:t> Bytom</a:t>
            </a:r>
            <a:r>
              <a:rPr lang="pl-PL" sz="2133" dirty="0">
                <a:latin typeface="Arsenal Bold"/>
              </a:rPr>
              <a:t>”</a:t>
            </a:r>
            <a:endParaRPr lang="en-US" sz="2133" dirty="0">
              <a:latin typeface="Arsenal Bold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B9F9E2B-ED12-721C-057A-D14AE8FAB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5595" y="2502077"/>
            <a:ext cx="2859656" cy="125689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10486" y="1443237"/>
            <a:ext cx="10902120" cy="73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pl-PL" sz="2133" dirty="0">
                <a:latin typeface="Arsenal Bold"/>
              </a:rPr>
              <a:t>„Kompleksowe, alternatywne i aktywizacyjne usługi terapeutyczne dla osób  przewlekle psychicznie chorych – mieszkańców miasta Bytom, w tym mieszkańców DPS”</a:t>
            </a:r>
            <a:endParaRPr lang="en-US" sz="2133" dirty="0">
              <a:latin typeface="Arsenal Bold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B9F9E2B-ED12-721C-057A-D14AE8FAB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B541E27-4902-DEF7-3D6D-E9B048592FF7}"/>
              </a:ext>
            </a:extLst>
          </p:cNvPr>
          <p:cNvSpPr txBox="1"/>
          <p:nvPr/>
        </p:nvSpPr>
        <p:spPr>
          <a:xfrm>
            <a:off x="985422" y="2502077"/>
            <a:ext cx="8227380" cy="316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Okres realizacji projektu: 01.09.2020 – 31.07.2022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Wartość całkowita projektu: 1 627 656,00 PLN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Dofinansowanie ogółem: 1 513 720,08 PLN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Zadania: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Prowadzenie mieszkań chronionych wraz z zajęciami terapeutycznymi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Prowadzenie Kawiarenki terapeutycznej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Wyjazdy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wytchnieniowe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opiekunów osób przewlekle psychicznie chorych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34249" y="2194811"/>
            <a:ext cx="10123501" cy="211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0"/>
              </a:lnSpc>
            </a:pPr>
            <a:r>
              <a:rPr lang="pl-PL" sz="3200" dirty="0">
                <a:latin typeface="Arsenal Bold"/>
              </a:rPr>
              <a:t>Model usamodzielnienia mieszkańca – </a:t>
            </a:r>
          </a:p>
          <a:p>
            <a:pPr algn="ctr">
              <a:lnSpc>
                <a:spcPts val="8990"/>
              </a:lnSpc>
            </a:pPr>
            <a:r>
              <a:rPr lang="pl-PL" sz="3200" dirty="0">
                <a:latin typeface="Arsenal Bold"/>
              </a:rPr>
              <a:t>„Usamodzielnienie przez zatrudnienie”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06A30A3-E0C1-2FC6-7154-32D985749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załka: pięciokąt 7">
            <a:extLst>
              <a:ext uri="{FF2B5EF4-FFF2-40B4-BE49-F238E27FC236}">
                <a16:creationId xmlns:a16="http://schemas.microsoft.com/office/drawing/2014/main" id="{B85380A1-2BAF-411F-8E8B-E45F06F6CAF8}"/>
              </a:ext>
            </a:extLst>
          </p:cNvPr>
          <p:cNvSpPr/>
          <p:nvPr/>
        </p:nvSpPr>
        <p:spPr>
          <a:xfrm rot="10800000">
            <a:off x="2346873" y="685801"/>
            <a:ext cx="8483600" cy="12700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9" name="Strzałka: pięciokąt 8">
            <a:extLst>
              <a:ext uri="{FF2B5EF4-FFF2-40B4-BE49-F238E27FC236}">
                <a16:creationId xmlns:a16="http://schemas.microsoft.com/office/drawing/2014/main" id="{BEE44AB9-D7E9-40AE-99CA-B7D2E93411DE}"/>
              </a:ext>
            </a:extLst>
          </p:cNvPr>
          <p:cNvSpPr/>
          <p:nvPr/>
        </p:nvSpPr>
        <p:spPr>
          <a:xfrm rot="10800000">
            <a:off x="2274343" y="2536561"/>
            <a:ext cx="8483600" cy="12700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200" dirty="0">
              <a:latin typeface="Arsenal" panose="020B0604020202020204" charset="-18"/>
            </a:endParaRPr>
          </a:p>
        </p:txBody>
      </p:sp>
      <p:sp>
        <p:nvSpPr>
          <p:cNvPr id="10" name="Strzałka: pięciokąt 9">
            <a:extLst>
              <a:ext uri="{FF2B5EF4-FFF2-40B4-BE49-F238E27FC236}">
                <a16:creationId xmlns:a16="http://schemas.microsoft.com/office/drawing/2014/main" id="{5DA974CE-5B09-41C8-8594-F4F6AFDD7F2B}"/>
              </a:ext>
            </a:extLst>
          </p:cNvPr>
          <p:cNvSpPr/>
          <p:nvPr/>
        </p:nvSpPr>
        <p:spPr>
          <a:xfrm rot="10800000">
            <a:off x="2198127" y="4402709"/>
            <a:ext cx="8483600" cy="127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02AC885-A2D1-4D74-B15F-5EC615B71B3F}"/>
              </a:ext>
            </a:extLst>
          </p:cNvPr>
          <p:cNvSpPr txBox="1"/>
          <p:nvPr/>
        </p:nvSpPr>
        <p:spPr>
          <a:xfrm>
            <a:off x="1552770" y="808432"/>
            <a:ext cx="72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sz="3600" dirty="0">
                <a:latin typeface="Arsenal" panose="020B0604020202020204" charset="-18"/>
              </a:rPr>
              <a:t>1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D6E48C4-E024-44DC-989D-4ACB5C78C968}"/>
              </a:ext>
            </a:extLst>
          </p:cNvPr>
          <p:cNvSpPr txBox="1"/>
          <p:nvPr/>
        </p:nvSpPr>
        <p:spPr>
          <a:xfrm>
            <a:off x="1452880" y="4546600"/>
            <a:ext cx="72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sz="3600" dirty="0">
                <a:latin typeface="Arsenal" panose="020B0604020202020204" charset="-18"/>
              </a:rPr>
              <a:t>3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63B37C9-5A8D-494D-BB95-58E960F77DD5}"/>
              </a:ext>
            </a:extLst>
          </p:cNvPr>
          <p:cNvSpPr txBox="1"/>
          <p:nvPr/>
        </p:nvSpPr>
        <p:spPr>
          <a:xfrm>
            <a:off x="1452880" y="2628781"/>
            <a:ext cx="72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sz="3600" dirty="0">
                <a:latin typeface="Arsenal" panose="020B0604020202020204" charset="-18"/>
              </a:rPr>
              <a:t>2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DADB44D-C259-463E-99AF-34F85DF838B7}"/>
              </a:ext>
            </a:extLst>
          </p:cNvPr>
          <p:cNvSpPr txBox="1"/>
          <p:nvPr/>
        </p:nvSpPr>
        <p:spPr>
          <a:xfrm>
            <a:off x="3175000" y="1032894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pl-PL" sz="2400" u="sng" dirty="0">
                <a:solidFill>
                  <a:prstClr val="black"/>
                </a:solidFill>
                <a:latin typeface="Arsenal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Osoba usamodzielniania podejmuje zatrudnienie w DPS </a:t>
            </a:r>
            <a:endParaRPr lang="pl-PL" sz="2400" dirty="0">
              <a:solidFill>
                <a:prstClr val="black"/>
              </a:solidFill>
              <a:latin typeface="Arsenal" panose="020B0604020202020204" charset="-18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76BBA81-5FE2-4312-84DA-5471A6C35AA1}"/>
              </a:ext>
            </a:extLst>
          </p:cNvPr>
          <p:cNvSpPr txBox="1"/>
          <p:nvPr/>
        </p:nvSpPr>
        <p:spPr>
          <a:xfrm>
            <a:off x="2002819" y="2712461"/>
            <a:ext cx="7416800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533"/>
              </a:spcAft>
            </a:pPr>
            <a:r>
              <a:rPr lang="pl-PL" sz="2400" dirty="0">
                <a:latin typeface="Arsenal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Zapewnienie mieszkania wspomaganego </a:t>
            </a:r>
          </a:p>
          <a:p>
            <a:pPr algn="ctr">
              <a:lnSpc>
                <a:spcPct val="107000"/>
              </a:lnSpc>
              <a:spcAft>
                <a:spcPts val="533"/>
              </a:spcAft>
            </a:pPr>
            <a:r>
              <a:rPr lang="pl-PL" sz="2400" dirty="0">
                <a:latin typeface="Arsenal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+ kontynuacja zatrudnienia w DPS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C245B2D-ED6E-47A1-A9AB-2E79CD5D1A0B}"/>
              </a:ext>
            </a:extLst>
          </p:cNvPr>
          <p:cNvSpPr txBox="1"/>
          <p:nvPr/>
        </p:nvSpPr>
        <p:spPr>
          <a:xfrm>
            <a:off x="3175000" y="457861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senal" panose="020B0604020202020204" charset="-18"/>
              </a:rPr>
              <a:t>Zapewnienie mieszkania w środowisku </a:t>
            </a:r>
          </a:p>
          <a:p>
            <a:r>
              <a:rPr lang="pl-PL" sz="2400" dirty="0">
                <a:latin typeface="Arsenal" panose="020B0604020202020204" charset="-18"/>
              </a:rPr>
              <a:t>+ kontynuacja zatrudnienia w DPS</a:t>
            </a:r>
          </a:p>
        </p:txBody>
      </p:sp>
    </p:spTree>
    <p:extLst>
      <p:ext uri="{BB962C8B-B14F-4D97-AF65-F5344CB8AC3E}">
        <p14:creationId xmlns:p14="http://schemas.microsoft.com/office/powerpoint/2010/main" val="10650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9D0FB2B1-DFD8-4E38-9F35-FD23DFB110F6}"/>
              </a:ext>
            </a:extLst>
          </p:cNvPr>
          <p:cNvSpPr/>
          <p:nvPr/>
        </p:nvSpPr>
        <p:spPr>
          <a:xfrm>
            <a:off x="1857248" y="1367099"/>
            <a:ext cx="9042400" cy="1016000"/>
          </a:xfrm>
          <a:prstGeom prst="rect">
            <a:avLst/>
          </a:prstGeom>
          <a:solidFill>
            <a:srgbClr val="43B3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B4D9720-EB67-4BF3-8B94-6F9F0AB74B55}"/>
              </a:ext>
            </a:extLst>
          </p:cNvPr>
          <p:cNvSpPr txBox="1"/>
          <p:nvPr/>
        </p:nvSpPr>
        <p:spPr>
          <a:xfrm>
            <a:off x="4584192" y="1490378"/>
            <a:ext cx="645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Arsenal" panose="020B0604020202020204" charset="-18"/>
              </a:rPr>
              <a:t>BENEFICJENCI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ECD4D16-3C32-47BC-9122-4CB11A455E24}"/>
              </a:ext>
            </a:extLst>
          </p:cNvPr>
          <p:cNvSpPr/>
          <p:nvPr/>
        </p:nvSpPr>
        <p:spPr>
          <a:xfrm>
            <a:off x="1964944" y="3175000"/>
            <a:ext cx="2602992" cy="1930400"/>
          </a:xfrm>
          <a:prstGeom prst="rect">
            <a:avLst/>
          </a:prstGeom>
          <a:solidFill>
            <a:srgbClr val="38CD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9079F91F-BB70-438F-97E2-41F2032EBFA5}"/>
              </a:ext>
            </a:extLst>
          </p:cNvPr>
          <p:cNvSpPr/>
          <p:nvPr/>
        </p:nvSpPr>
        <p:spPr>
          <a:xfrm>
            <a:off x="5185498" y="3180147"/>
            <a:ext cx="2641600" cy="1930400"/>
          </a:xfrm>
          <a:prstGeom prst="rect">
            <a:avLst/>
          </a:prstGeom>
          <a:solidFill>
            <a:srgbClr val="142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75B5D230-C659-4E80-8FAF-EDA7C2C5FB09}"/>
              </a:ext>
            </a:extLst>
          </p:cNvPr>
          <p:cNvSpPr/>
          <p:nvPr/>
        </p:nvSpPr>
        <p:spPr>
          <a:xfrm>
            <a:off x="8355584" y="3175000"/>
            <a:ext cx="2641600" cy="1930400"/>
          </a:xfrm>
          <a:prstGeom prst="rect">
            <a:avLst/>
          </a:prstGeom>
          <a:solidFill>
            <a:srgbClr val="35D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8881A822-BEB6-46A1-8FB9-58C72E7A7140}"/>
              </a:ext>
            </a:extLst>
          </p:cNvPr>
          <p:cNvCxnSpPr/>
          <p:nvPr/>
        </p:nvCxnSpPr>
        <p:spPr>
          <a:xfrm>
            <a:off x="3149600" y="2413000"/>
            <a:ext cx="0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FE689B19-B8A9-4A9C-AE83-C58C8ED0B9B7}"/>
              </a:ext>
            </a:extLst>
          </p:cNvPr>
          <p:cNvCxnSpPr/>
          <p:nvPr/>
        </p:nvCxnSpPr>
        <p:spPr>
          <a:xfrm>
            <a:off x="9680448" y="2413000"/>
            <a:ext cx="0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DFEA7C5E-1149-4D79-A1B0-09D742DF4AE4}"/>
              </a:ext>
            </a:extLst>
          </p:cNvPr>
          <p:cNvCxnSpPr/>
          <p:nvPr/>
        </p:nvCxnSpPr>
        <p:spPr>
          <a:xfrm>
            <a:off x="6378448" y="2413000"/>
            <a:ext cx="0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57DDB05F-2B75-4BC8-8E0E-007B8B539123}"/>
              </a:ext>
            </a:extLst>
          </p:cNvPr>
          <p:cNvSpPr txBox="1"/>
          <p:nvPr/>
        </p:nvSpPr>
        <p:spPr>
          <a:xfrm>
            <a:off x="1982050" y="3759146"/>
            <a:ext cx="264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senal" panose="020B0604020202020204" charset="-18"/>
              </a:rPr>
              <a:t>USAMODZIELNIANY MIESZKANIEC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699EECDB-3A5C-4CDE-920D-95A1DFEA8DAA}"/>
              </a:ext>
            </a:extLst>
          </p:cNvPr>
          <p:cNvSpPr txBox="1"/>
          <p:nvPr/>
        </p:nvSpPr>
        <p:spPr>
          <a:xfrm>
            <a:off x="5168392" y="3749780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senal" panose="020B0604020202020204" charset="-18"/>
              </a:rPr>
              <a:t>OPIEKUN USAMODZIELNIENIA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54AE427-0C53-46B1-9BEB-8D986E875356}"/>
              </a:ext>
            </a:extLst>
          </p:cNvPr>
          <p:cNvSpPr txBox="1"/>
          <p:nvPr/>
        </p:nvSpPr>
        <p:spPr>
          <a:xfrm>
            <a:off x="8534400" y="375914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Arsenal" panose="020B0604020202020204" charset="-18"/>
              </a:rPr>
              <a:t>DPS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95BF03B1-6782-1956-6C88-6F9369890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86015" y="1818456"/>
            <a:ext cx="1872615" cy="207208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27990" y="2401152"/>
            <a:ext cx="831033" cy="807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>
                <a:latin typeface="+mj-lt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2972" y="2074891"/>
            <a:ext cx="3131139" cy="145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9"/>
              </a:lnSpc>
            </a:pPr>
            <a:r>
              <a:rPr lang="en-US" sz="2042" dirty="0">
                <a:latin typeface="+mj-lt"/>
              </a:rPr>
              <a:t>PRIORYTET USŁUG ŚRODOWISKOWYCH NAD USŁUGAMI INSTYTUCJONALNYMI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17226" y="1041814"/>
            <a:ext cx="6409009" cy="69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600" dirty="0">
                <a:latin typeface="+mj-lt"/>
              </a:rPr>
              <a:t>Strategia a DPS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86015" y="4241224"/>
            <a:ext cx="1872615" cy="207208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0783" y="4565602"/>
            <a:ext cx="3623327" cy="1045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2"/>
              </a:lnSpc>
            </a:pPr>
            <a:r>
              <a:rPr lang="en-US" sz="1973" dirty="0">
                <a:latin typeface="+mj-lt"/>
              </a:rPr>
              <a:t>ROZWÓJ MIESZKALNICTWA WSPOMAGANEGO </a:t>
            </a:r>
          </a:p>
          <a:p>
            <a:pPr algn="r">
              <a:lnSpc>
                <a:spcPts val="2762"/>
              </a:lnSpc>
            </a:pPr>
            <a:r>
              <a:rPr lang="en-US" sz="1973" dirty="0">
                <a:latin typeface="+mj-lt"/>
              </a:rPr>
              <a:t>Z KOSZYKIEM USŁUG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27990" y="4836621"/>
            <a:ext cx="831033" cy="807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>
                <a:latin typeface="+mj-lt"/>
              </a:rPr>
              <a:t>3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058629" y="1818456"/>
            <a:ext cx="1872615" cy="2072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6058629" y="4241224"/>
            <a:ext cx="1872615" cy="207208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099653" y="1836049"/>
            <a:ext cx="3574956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69"/>
              </a:lnSpc>
            </a:pPr>
            <a:r>
              <a:rPr lang="en-US" sz="2000" dirty="0">
                <a:latin typeface="+mj-lt"/>
              </a:rPr>
              <a:t>ROZWÓJ ZINDYWIDUALIZOWANYCH USŁUG, W </a:t>
            </a:r>
            <a:r>
              <a:rPr lang="en-US" sz="2000" dirty="0" smtClean="0">
                <a:latin typeface="+mj-lt"/>
              </a:rPr>
              <a:t>TY</a:t>
            </a:r>
            <a:r>
              <a:rPr lang="pl-PL" sz="2000" dirty="0" smtClean="0">
                <a:latin typeface="+mj-lt"/>
              </a:rPr>
              <a:t>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O CHARAKTERZE PROFILAKTYCZNYM MAJĄCYCH OGRANICZYĆ OPIEKĘ INSTYTUCJONALNĄ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99653" y="4602969"/>
            <a:ext cx="3574956" cy="101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5"/>
              </a:lnSpc>
            </a:pPr>
            <a:r>
              <a:rPr lang="en-US" sz="1947">
                <a:latin typeface="+mj-lt"/>
              </a:rPr>
              <a:t>WYKORZYSTANIE POTENCJAŁU DPS DO ŚWIADCZENIA USŁUG ŚRODOWISKOWYCH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71470" y="2430997"/>
            <a:ext cx="831033" cy="745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>
                <a:latin typeface="+mj-lt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71470" y="4836621"/>
            <a:ext cx="831033" cy="807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>
                <a:latin typeface="+mj-lt"/>
              </a:rPr>
              <a:t>4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4622249-A294-1088-CD1C-6260B61FD2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0574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B4D9720-EB67-4BF3-8B94-6F9F0AB74B55}"/>
              </a:ext>
            </a:extLst>
          </p:cNvPr>
          <p:cNvSpPr txBox="1"/>
          <p:nvPr/>
        </p:nvSpPr>
        <p:spPr>
          <a:xfrm>
            <a:off x="1574800" y="1225051"/>
            <a:ext cx="90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senal" panose="020B0604020202020204" charset="-18"/>
              </a:rPr>
              <a:t>KORZYŚCI WDROŻENIA MODELU</a:t>
            </a:r>
            <a:r>
              <a:rPr lang="pl-PL" sz="2400" dirty="0">
                <a:solidFill>
                  <a:schemeClr val="bg1"/>
                </a:solidFill>
                <a:latin typeface="Arsenal" panose="020B0604020202020204" charset="-18"/>
              </a:rPr>
              <a:t>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81FFD38-84B5-01B1-08BF-FAD8B9AEDF5F}"/>
              </a:ext>
            </a:extLst>
          </p:cNvPr>
          <p:cNvSpPr txBox="1"/>
          <p:nvPr/>
        </p:nvSpPr>
        <p:spPr>
          <a:xfrm>
            <a:off x="1109708" y="1939630"/>
            <a:ext cx="997850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Zakłada się, że testowanie modelu spowoduje nawiązanie trwałej współpracy na linii DPS- usamodzielniany mieszkaniec - pracownik.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 kolejnych krokach opiekun usamodzielnienia dąży do zapewnienia mieszkańcowi możliwości zamieszkania w mieszkaniach wspomaganych, przy jednoczesnym utrzymaniu zatrudnienia w DPS, aż do zamieszkania poza strukturą instytucjonalną.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Kluczowe jest, aby na każdym etapie osobie usamodzielnianej towarzyszył opiekun usamodzielnienia, który znając indywidualne potrzeby mieszkańca będzie w stanie zaspokoić jego potrzeby również poza instytucją.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Wartością dodaną staje się to, iż pracownik DPS w sposób naturalny „wychodzi” z mieszkańcem poza DPS i to w środowisku świadczy swoją pracę.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349FED-972E-EE74-41A5-607CBE26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B4D9720-EB67-4BF3-8B94-6F9F0AB74B55}"/>
              </a:ext>
            </a:extLst>
          </p:cNvPr>
          <p:cNvSpPr txBox="1"/>
          <p:nvPr/>
        </p:nvSpPr>
        <p:spPr>
          <a:xfrm>
            <a:off x="1574800" y="1381587"/>
            <a:ext cx="904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senal" panose="020B0604020202020204" charset="-18"/>
              </a:rPr>
              <a:t>USAMODZIELNIENIE MIESZKAŃCA DPS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Arsenal" panose="020B0604020202020204" charset="-18"/>
              </a:rPr>
              <a:t>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81FFD38-84B5-01B1-08BF-FAD8B9AEDF5F}"/>
              </a:ext>
            </a:extLst>
          </p:cNvPr>
          <p:cNvSpPr txBox="1"/>
          <p:nvPr/>
        </p:nvSpPr>
        <p:spPr>
          <a:xfrm>
            <a:off x="1106749" y="2496383"/>
            <a:ext cx="997850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/>
              <a:t>PROCES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/>
              <a:t>INTERDYSCYPLINARNE, ZAPLANOWANE DZIAŁANIE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/>
              <a:t>DECYZJA OSOBY USAMODZIELNIANEJ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/>
              <a:t>SZANSA NA „NIEZALEŻNE ŻYCIE”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349FED-972E-EE74-41A5-607CBE26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1119" y="4535255"/>
            <a:ext cx="2749761" cy="120859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35997" y="2094228"/>
            <a:ext cx="10123501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0"/>
              </a:lnSpc>
            </a:pPr>
            <a:r>
              <a:rPr lang="en-US" sz="4000" dirty="0" err="1" smtClean="0">
                <a:solidFill>
                  <a:srgbClr val="545454"/>
                </a:solidFill>
                <a:latin typeface="Arsenal Bold"/>
              </a:rPr>
              <a:t>Usamodzielnienie</a:t>
            </a:r>
            <a:r>
              <a:rPr lang="pl-PL" sz="4000" dirty="0">
                <a:solidFill>
                  <a:srgbClr val="545454"/>
                </a:solidFill>
                <a:latin typeface="Arsenal Bold"/>
              </a:rPr>
              <a:t> </a:t>
            </a:r>
            <a:r>
              <a:rPr lang="en-US" sz="4000" dirty="0" err="1" smtClean="0">
                <a:solidFill>
                  <a:srgbClr val="545454"/>
                </a:solidFill>
                <a:latin typeface="Arsenal Bold"/>
              </a:rPr>
              <a:t>oczami</a:t>
            </a:r>
            <a:r>
              <a:rPr lang="en-US" sz="4000" dirty="0" smtClean="0">
                <a:solidFill>
                  <a:srgbClr val="545454"/>
                </a:solidFill>
                <a:latin typeface="Arsenal Bold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Arsenal Bold"/>
              </a:rPr>
              <a:t>mieszkańców</a:t>
            </a:r>
            <a:r>
              <a:rPr lang="en-US" sz="4000" dirty="0" smtClean="0">
                <a:solidFill>
                  <a:srgbClr val="545454"/>
                </a:solidFill>
                <a:latin typeface="Arsenal Bold"/>
              </a:rPr>
              <a:t>....</a:t>
            </a:r>
            <a:endParaRPr lang="pl-PL" sz="4000" dirty="0" smtClean="0">
              <a:solidFill>
                <a:srgbClr val="545454"/>
              </a:solidFill>
              <a:latin typeface="Arsenal Bold"/>
            </a:endParaRPr>
          </a:p>
          <a:p>
            <a:pPr algn="ctr">
              <a:lnSpc>
                <a:spcPts val="8990"/>
              </a:lnSpc>
            </a:pPr>
            <a:r>
              <a:rPr lang="en-US" sz="6421" dirty="0" smtClean="0">
                <a:solidFill>
                  <a:srgbClr val="000000"/>
                </a:solidFill>
                <a:latin typeface="Arsenal Bold"/>
              </a:rPr>
              <a:t> </a:t>
            </a:r>
            <a:endParaRPr lang="en-US" sz="6421" dirty="0">
              <a:solidFill>
                <a:srgbClr val="000000"/>
              </a:solidFill>
              <a:latin typeface="Arsenal Bold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6D2F09B-B1CB-F5D7-E975-9BF0B974E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721119" y="3574473"/>
            <a:ext cx="5871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https://youtu.be/dE_wIcZZwi4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24173" y="2822197"/>
            <a:ext cx="10123501" cy="1082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0"/>
              </a:lnSpc>
            </a:pPr>
            <a:r>
              <a:rPr lang="pl-PL" sz="6421" dirty="0">
                <a:latin typeface="Arsenal Bold"/>
              </a:rPr>
              <a:t>DZIĘKUJĘ ZA UWAGĘ</a:t>
            </a:r>
            <a:r>
              <a:rPr lang="en-US" sz="6421" dirty="0">
                <a:latin typeface="Arsenal Bold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6D2F09B-B1CB-F5D7-E975-9BF0B974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3" y="218780"/>
            <a:ext cx="9518231" cy="9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10990" y="1767150"/>
            <a:ext cx="8170020" cy="408501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03311" y="1005840"/>
            <a:ext cx="11280624" cy="61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600" dirty="0">
                <a:latin typeface="+mj-lt"/>
              </a:rPr>
              <a:t>STAN IDEALNY USŁUG SPOŁECZNYCH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29609B-3F45-CA31-8575-36A07C5B4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5688" y="1176246"/>
            <a:ext cx="1128062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7" dirty="0">
                <a:solidFill>
                  <a:srgbClr val="2B2B2B"/>
                </a:solidFill>
                <a:latin typeface="+mj-lt"/>
              </a:rPr>
              <a:t>STRATEGIA A DPS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6324" y="1668642"/>
            <a:ext cx="10835403" cy="4451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endParaRPr lang="pl-PL" sz="2399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3360"/>
              </a:lnSpc>
            </a:pPr>
            <a:r>
              <a:rPr lang="en-US" sz="2399" b="1" dirty="0">
                <a:solidFill>
                  <a:srgbClr val="000000"/>
                </a:solidFill>
                <a:latin typeface="+mj-lt"/>
              </a:rPr>
              <a:t>PERSPEKTYWA </a:t>
            </a:r>
            <a:r>
              <a:rPr lang="en-US" sz="2399" b="1" dirty="0" smtClean="0">
                <a:solidFill>
                  <a:srgbClr val="000000"/>
                </a:solidFill>
                <a:latin typeface="+mj-lt"/>
              </a:rPr>
              <a:t>KILKUDZIESIĘCIOLOLETNIA</a:t>
            </a:r>
            <a:endParaRPr lang="pl-PL" sz="2399" b="1" dirty="0" smtClean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2399" b="1" dirty="0">
              <a:solidFill>
                <a:srgbClr val="000000"/>
              </a:solidFill>
              <a:latin typeface="+mj-lt"/>
            </a:endParaRPr>
          </a:p>
          <a:p>
            <a:pPr marL="489397" lvl="1" indent="-244699" algn="just">
              <a:lnSpc>
                <a:spcPct val="150000"/>
              </a:lnSpc>
              <a:buFont typeface="Arial"/>
              <a:buChar char="•"/>
            </a:pPr>
            <a:r>
              <a:rPr lang="pl-PL" sz="2266" dirty="0">
                <a:solidFill>
                  <a:srgbClr val="000000"/>
                </a:solidFill>
                <a:latin typeface="+mj-lt"/>
              </a:rPr>
              <a:t>Z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większenie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podaży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dostępności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oraz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zapewnienie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odpowiedniej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jakości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usług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świadczonych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w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miejscu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zamieszkania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oraz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w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formach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zdeinstytucjonalizowanych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489397" lvl="1" indent="-244699" algn="just">
              <a:lnSpc>
                <a:spcPct val="150000"/>
              </a:lnSpc>
              <a:buFont typeface="Arial"/>
              <a:buChar char="•"/>
            </a:pPr>
            <a:r>
              <a:rPr lang="en-US" sz="2266" dirty="0" err="1">
                <a:solidFill>
                  <a:srgbClr val="000000"/>
                </a:solidFill>
                <a:latin typeface="+mj-lt"/>
              </a:rPr>
              <a:t>Przygotowanie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wdrożenie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lokalnych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regionalnych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planów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rozwoju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usług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opieki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długoterminowej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489397" lvl="1" indent="-244699" algn="just">
              <a:lnSpc>
                <a:spcPct val="150000"/>
              </a:lnSpc>
              <a:buFont typeface="Arial"/>
              <a:buChar char="•"/>
            </a:pPr>
            <a:r>
              <a:rPr lang="pl-PL" sz="2266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topniowe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przekształcanie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, a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następnie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ewentualne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wygaszanie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placówek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stacjonarnych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ctr">
              <a:lnSpc>
                <a:spcPts val="3173"/>
              </a:lnSpc>
            </a:pPr>
            <a:endParaRPr lang="en-US" sz="2266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7B2E609-EAE6-36DA-B3A0-E27EAE197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3712" y="1138650"/>
            <a:ext cx="1128062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7" dirty="0">
                <a:solidFill>
                  <a:srgbClr val="2B2B2B"/>
                </a:solidFill>
                <a:latin typeface="+mj-lt"/>
              </a:rPr>
              <a:t>STRATEGIA A DPS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-2205186" y="3179128"/>
            <a:ext cx="6341791" cy="65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9"/>
              </a:lnSpc>
            </a:pPr>
            <a:r>
              <a:rPr lang="en-US" sz="3920" dirty="0">
                <a:solidFill>
                  <a:srgbClr val="FFFFFF"/>
                </a:solidFill>
                <a:latin typeface="Open Sans Light"/>
              </a:rPr>
              <a:t>DEINSTYTCJONLIZACJA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6323" y="1842171"/>
            <a:ext cx="10835403" cy="4477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399" b="1" dirty="0" smtClean="0">
                <a:solidFill>
                  <a:srgbClr val="000000"/>
                </a:solidFill>
                <a:latin typeface="+mj-lt"/>
              </a:rPr>
              <a:t>PERSPEKTYWA </a:t>
            </a:r>
            <a:r>
              <a:rPr lang="en-US" sz="2399" b="1" dirty="0">
                <a:solidFill>
                  <a:srgbClr val="000000"/>
                </a:solidFill>
                <a:latin typeface="+mj-lt"/>
              </a:rPr>
              <a:t>do 2030 r. – ETAPY</a:t>
            </a:r>
            <a:endParaRPr lang="pl-PL" sz="2399" b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3360"/>
              </a:lnSpc>
            </a:pPr>
            <a:endParaRPr lang="en-US" sz="2399" dirty="0">
              <a:solidFill>
                <a:srgbClr val="000000"/>
              </a:solidFill>
              <a:latin typeface="+mj-lt"/>
            </a:endParaRPr>
          </a:p>
          <a:p>
            <a:pPr marL="489397" lvl="1" indent="-244699" algn="just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+mj-lt"/>
              </a:rPr>
              <a:t>kompleksowy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przegląd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ocena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(„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audyt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”)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wszystkich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całodobowych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placówek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opieki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długoterminowej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funkcjonujących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jako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jednostki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organizacyjne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pomocy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społecznej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, ze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szczególnym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uwzględnieniem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analizy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struktury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mieszkańców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tych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placówek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oraz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ich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indywidualnych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sytuacji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pod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kątem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perspektyw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usamodzielniania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; </a:t>
            </a:r>
          </a:p>
          <a:p>
            <a:pPr algn="ctr">
              <a:lnSpc>
                <a:spcPts val="3173"/>
              </a:lnSpc>
            </a:pPr>
            <a:endParaRPr lang="en-US" sz="2266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7C1FE5-DE62-BEA9-ECD1-6DC38B64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5687" y="1153818"/>
            <a:ext cx="1128062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7" dirty="0">
                <a:solidFill>
                  <a:srgbClr val="2B2B2B"/>
                </a:solidFill>
                <a:latin typeface="+mj-lt"/>
              </a:rPr>
              <a:t>STRATEGIA A DPS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2654" y="2066913"/>
            <a:ext cx="10486689" cy="404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399" b="1" dirty="0">
                <a:latin typeface="+mj-lt"/>
              </a:rPr>
              <a:t>PERSPEKTYWA do 2030 r. -ETAPY</a:t>
            </a:r>
          </a:p>
          <a:p>
            <a:pPr>
              <a:lnSpc>
                <a:spcPts val="3173"/>
              </a:lnSpc>
            </a:pPr>
            <a:endParaRPr lang="en-US" sz="2399" dirty="0">
              <a:latin typeface="+mj-lt"/>
            </a:endParaRPr>
          </a:p>
          <a:p>
            <a:pPr marL="489397" lvl="1" indent="-244699" algn="just">
              <a:lnSpc>
                <a:spcPct val="200000"/>
              </a:lnSpc>
              <a:buFont typeface="Arial"/>
              <a:buChar char="•"/>
            </a:pPr>
            <a:r>
              <a:rPr lang="en-US" sz="2266" dirty="0" err="1">
                <a:latin typeface="+mj-lt"/>
              </a:rPr>
              <a:t>stały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rozwój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podaży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usług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opiekuńczych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świadczonych</a:t>
            </a:r>
            <a:r>
              <a:rPr lang="en-US" sz="2266" dirty="0">
                <a:latin typeface="+mj-lt"/>
              </a:rPr>
              <a:t> w </a:t>
            </a:r>
            <a:r>
              <a:rPr lang="en-US" sz="2266" dirty="0" err="1">
                <a:latin typeface="+mj-lt"/>
              </a:rPr>
              <a:t>miejscu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zamieszkania</a:t>
            </a:r>
            <a:r>
              <a:rPr lang="en-US" sz="2266" dirty="0">
                <a:latin typeface="+mj-lt"/>
              </a:rPr>
              <a:t>;</a:t>
            </a:r>
          </a:p>
          <a:p>
            <a:pPr marL="489397" lvl="1" indent="-244699" algn="just">
              <a:lnSpc>
                <a:spcPct val="200000"/>
              </a:lnSpc>
              <a:buFont typeface="Arial"/>
              <a:buChar char="•"/>
            </a:pPr>
            <a:r>
              <a:rPr lang="en-US" sz="2266" dirty="0" err="1">
                <a:latin typeface="+mj-lt"/>
              </a:rPr>
              <a:t>rozwój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mieszkalnictwa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wspomaganego</a:t>
            </a:r>
            <a:r>
              <a:rPr lang="en-US" sz="2266" dirty="0">
                <a:latin typeface="+mj-lt"/>
              </a:rPr>
              <a:t>;</a:t>
            </a:r>
          </a:p>
          <a:p>
            <a:pPr marL="489397" lvl="1" indent="-244699" algn="just">
              <a:lnSpc>
                <a:spcPct val="200000"/>
              </a:lnSpc>
              <a:buFont typeface="Arial"/>
              <a:buChar char="•"/>
            </a:pPr>
            <a:r>
              <a:rPr lang="en-US" sz="2266" dirty="0" err="1">
                <a:latin typeface="+mj-lt"/>
              </a:rPr>
              <a:t>opracowanie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lokalnych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i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regionalnych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planów</a:t>
            </a:r>
            <a:r>
              <a:rPr lang="en-US" sz="2266" dirty="0">
                <a:latin typeface="+mj-lt"/>
              </a:rPr>
              <a:t>/</a:t>
            </a:r>
            <a:r>
              <a:rPr lang="en-US" sz="2266" dirty="0" err="1">
                <a:latin typeface="+mj-lt"/>
              </a:rPr>
              <a:t>strategii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usług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opieki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długoterminowej</a:t>
            </a:r>
            <a:r>
              <a:rPr lang="en-US" sz="2266" dirty="0">
                <a:latin typeface="+mj-lt"/>
              </a:rPr>
              <a:t>, </a:t>
            </a:r>
            <a:r>
              <a:rPr lang="en-US" sz="2266" dirty="0" err="1">
                <a:latin typeface="+mj-lt"/>
              </a:rPr>
              <a:t>zgodnych</a:t>
            </a:r>
            <a:r>
              <a:rPr lang="en-US" sz="2266" dirty="0">
                <a:latin typeface="+mj-lt"/>
              </a:rPr>
              <a:t> z </a:t>
            </a:r>
            <a:r>
              <a:rPr lang="en-US" sz="2266" dirty="0" err="1">
                <a:latin typeface="+mj-lt"/>
              </a:rPr>
              <a:t>koncepcją</a:t>
            </a:r>
            <a:r>
              <a:rPr lang="en-US" sz="2266" dirty="0">
                <a:latin typeface="+mj-lt"/>
              </a:rPr>
              <a:t> </a:t>
            </a:r>
            <a:r>
              <a:rPr lang="en-US" sz="2266" dirty="0" err="1">
                <a:latin typeface="+mj-lt"/>
              </a:rPr>
              <a:t>deinstytucjonalizacji</a:t>
            </a:r>
            <a:r>
              <a:rPr lang="en-US" sz="2266" dirty="0">
                <a:latin typeface="+mj-lt"/>
              </a:rPr>
              <a:t>;</a:t>
            </a:r>
            <a:endParaRPr lang="en-US" sz="2266" dirty="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3173"/>
              </a:lnSpc>
            </a:pPr>
            <a:endParaRPr lang="en-US" sz="2266" dirty="0">
              <a:solidFill>
                <a:srgbClr val="000000"/>
              </a:solidFill>
              <a:latin typeface="Open Sans Light Bold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B7365C3-443C-C05D-0B41-4AC8B6AC7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0373" y="1265328"/>
            <a:ext cx="1128062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7" dirty="0">
                <a:solidFill>
                  <a:srgbClr val="2B2B2B"/>
                </a:solidFill>
                <a:latin typeface="Montserrat Semi-Bold"/>
              </a:rPr>
              <a:t>STRATEGIA A DPS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1230" y="2095528"/>
            <a:ext cx="10429539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399" b="1" dirty="0">
                <a:solidFill>
                  <a:srgbClr val="000000"/>
                </a:solidFill>
                <a:latin typeface="+mj-lt"/>
              </a:rPr>
              <a:t>PERSPEKTYWA do 2030 r. </a:t>
            </a:r>
            <a:r>
              <a:rPr lang="en-US" sz="2399" b="1" dirty="0" smtClean="0">
                <a:solidFill>
                  <a:srgbClr val="000000"/>
                </a:solidFill>
                <a:latin typeface="+mj-lt"/>
              </a:rPr>
              <a:t>–CELE</a:t>
            </a:r>
            <a:endParaRPr lang="pl-PL" sz="2399" b="1" dirty="0" smtClean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3360"/>
              </a:lnSpc>
            </a:pPr>
            <a:endParaRPr lang="en-US" sz="2399" b="1" dirty="0">
              <a:solidFill>
                <a:srgbClr val="000000"/>
              </a:solidFill>
              <a:latin typeface="+mj-lt"/>
            </a:endParaRPr>
          </a:p>
          <a:p>
            <a:pPr marL="489397" lvl="1" indent="-244699" algn="just">
              <a:lnSpc>
                <a:spcPts val="3173"/>
              </a:lnSpc>
              <a:buFont typeface="Arial"/>
              <a:buChar char="•"/>
            </a:pPr>
            <a:r>
              <a:rPr lang="en-US" sz="2266" dirty="0" err="1">
                <a:solidFill>
                  <a:srgbClr val="000000"/>
                </a:solidFill>
                <a:latin typeface="+mj-lt"/>
              </a:rPr>
              <a:t>zwiększenie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dostępności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środowiskowych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usług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opiekuńczych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poziomie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gminy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,</a:t>
            </a:r>
          </a:p>
          <a:p>
            <a:pPr marL="489397" lvl="1" indent="-244699" algn="just">
              <a:lnSpc>
                <a:spcPts val="3173"/>
              </a:lnSpc>
              <a:buFont typeface="Arial"/>
              <a:buChar char="•"/>
            </a:pPr>
            <a:r>
              <a:rPr lang="en-US" sz="2266" dirty="0" err="1">
                <a:solidFill>
                  <a:srgbClr val="000000"/>
                </a:solidFill>
                <a:latin typeface="+mj-lt"/>
              </a:rPr>
              <a:t>zwiększenie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liczby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miejsc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zamieszkania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w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formach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mieszkalnictwa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wspomaganego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,</a:t>
            </a:r>
          </a:p>
          <a:p>
            <a:pPr marL="489397" lvl="1" indent="-244699" algn="just">
              <a:lnSpc>
                <a:spcPts val="3173"/>
              </a:lnSpc>
              <a:buFont typeface="Arial"/>
              <a:buChar char="•"/>
            </a:pPr>
            <a:r>
              <a:rPr lang="en-US" sz="2266" dirty="0" err="1">
                <a:solidFill>
                  <a:srgbClr val="000000"/>
                </a:solidFill>
                <a:latin typeface="+mj-lt"/>
              </a:rPr>
              <a:t>zmnie</a:t>
            </a:r>
            <a:r>
              <a:rPr lang="pl-PL" sz="2266" dirty="0">
                <a:solidFill>
                  <a:srgbClr val="000000"/>
                </a:solidFill>
                <a:latin typeface="+mj-lt"/>
              </a:rPr>
              <a:t>j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szenie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wskaźnika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średniej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liczby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osób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w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domu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pomocy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społecznej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oraz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schronisku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dla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osób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bezdomnych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schronisku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z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usługami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opiekuńczymi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dla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osób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bezdomnych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,</a:t>
            </a:r>
          </a:p>
          <a:p>
            <a:pPr marL="489397" lvl="1" indent="-244699" algn="just">
              <a:lnSpc>
                <a:spcPts val="3173"/>
              </a:lnSpc>
              <a:buFont typeface="Arial"/>
              <a:buChar char="•"/>
            </a:pPr>
            <a:r>
              <a:rPr lang="en-US" sz="2266" dirty="0" err="1">
                <a:solidFill>
                  <a:srgbClr val="000000"/>
                </a:solidFill>
                <a:latin typeface="+mj-lt"/>
              </a:rPr>
              <a:t>zwiększenie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udziału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usług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świadczonych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w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środowisku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i w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miejscu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zamieszkania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266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pl-PL" sz="2266" dirty="0" smtClean="0">
                <a:solidFill>
                  <a:srgbClr val="000000"/>
                </a:solidFill>
                <a:latin typeface="+mj-lt"/>
              </a:rPr>
            </a:br>
            <a:r>
              <a:rPr lang="en-US" sz="2266" dirty="0" smtClean="0">
                <a:solidFill>
                  <a:srgbClr val="000000"/>
                </a:solidFill>
                <a:latin typeface="+mj-lt"/>
              </a:rPr>
              <a:t>w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stosunku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do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opieki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instytucjonalnej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poprzez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zmniejszenie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wskaźnika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usług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instytucjonalnych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 do </a:t>
            </a:r>
            <a:r>
              <a:rPr lang="en-US" sz="2266" dirty="0" err="1">
                <a:solidFill>
                  <a:srgbClr val="000000"/>
                </a:solidFill>
                <a:latin typeface="+mj-lt"/>
              </a:rPr>
              <a:t>środowiskowych</a:t>
            </a:r>
            <a:r>
              <a:rPr lang="en-US" sz="2266" dirty="0">
                <a:solidFill>
                  <a:srgbClr val="000000"/>
                </a:solidFill>
                <a:latin typeface="+mj-lt"/>
              </a:rPr>
              <a:t>).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C9E561C-AE81-F714-DF04-860606C96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58870" y="1285740"/>
            <a:ext cx="9715501" cy="963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latin typeface="+mj-lt"/>
              </a:rPr>
              <a:t>Zmiana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sposobu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funkcjonowania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stacjonarnych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instytucji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opieki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długoterminowej</a:t>
            </a:r>
            <a:r>
              <a:rPr lang="en-US" sz="2200" b="1" dirty="0">
                <a:latin typeface="+mj-lt"/>
              </a:rPr>
              <a:t> </a:t>
            </a:r>
            <a:endParaRPr lang="pl-PL" sz="22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latin typeface="+mj-lt"/>
              </a:rPr>
              <a:t>(</a:t>
            </a:r>
            <a:r>
              <a:rPr lang="en-US" sz="2200" b="1" dirty="0" err="1">
                <a:latin typeface="+mj-lt"/>
              </a:rPr>
              <a:t>domy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pomocy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społecznej</a:t>
            </a:r>
            <a:r>
              <a:rPr lang="en-US" sz="2200" b="1" dirty="0">
                <a:latin typeface="+mj-lt"/>
              </a:rPr>
              <a:t>) </a:t>
            </a:r>
            <a:r>
              <a:rPr lang="en-US" sz="2200" b="1" dirty="0" err="1">
                <a:latin typeface="+mj-lt"/>
              </a:rPr>
              <a:t>poprzez</a:t>
            </a:r>
            <a:r>
              <a:rPr lang="en-US" sz="2200" b="1" dirty="0">
                <a:latin typeface="+mj-lt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1530" y="2497251"/>
            <a:ext cx="1106423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rgbClr val="00B0F0"/>
                </a:solidFill>
                <a:latin typeface="+mj-lt"/>
              </a:rPr>
              <a:t>1. </a:t>
            </a:r>
            <a:r>
              <a:rPr lang="pl-PL" sz="2400" dirty="0">
                <a:solidFill>
                  <a:srgbClr val="2B2B2B"/>
                </a:solidFill>
                <a:latin typeface="+mj-lt"/>
              </a:rPr>
              <a:t>W</a:t>
            </a:r>
            <a:r>
              <a:rPr lang="en-US" sz="2400" dirty="0" err="1">
                <a:solidFill>
                  <a:srgbClr val="2B2B2B"/>
                </a:solidFill>
                <a:latin typeface="+mj-lt"/>
              </a:rPr>
              <a:t>ykonanie</a:t>
            </a:r>
            <a:r>
              <a:rPr lang="en-US" sz="2400" dirty="0">
                <a:solidFill>
                  <a:srgbClr val="2B2B2B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audytu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instytucji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opieki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długoterminowej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domy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pomocy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społecznej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)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pl-PL" sz="2400" dirty="0" smtClean="0">
                <a:solidFill>
                  <a:srgbClr val="000000"/>
                </a:solidFill>
                <a:latin typeface="+mj-lt"/>
              </a:rPr>
            </a:b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w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zakresie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wskazań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pobytu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tej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formie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opieki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osób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nich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przebywających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pl-PL" sz="2400" dirty="0" smtClean="0">
                <a:solidFill>
                  <a:srgbClr val="000000"/>
                </a:solidFill>
                <a:latin typeface="+mj-lt"/>
              </a:rPr>
            </a:b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z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uwzględnieniem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możliwości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ich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powrotu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społeczności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lokalnej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1530" y="4135811"/>
            <a:ext cx="10798701" cy="2021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rgbClr val="00B0F0"/>
                </a:solidFill>
                <a:latin typeface="+mj-lt"/>
              </a:rPr>
              <a:t>2.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rzeprowadzenie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cyklicznego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sprawdzenia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możliwości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usamodzielnienia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osoby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korzystającej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z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usług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instytucji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, a w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przypadku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stwierdzenia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możliwości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powrotu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środowiska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podjęcie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działań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tym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zakresie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; </a:t>
            </a:r>
          </a:p>
          <a:p>
            <a:pPr algn="ctr">
              <a:lnSpc>
                <a:spcPts val="2815"/>
              </a:lnSpc>
            </a:pPr>
            <a:endParaRPr lang="en-US" sz="201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FC89A0D-B994-2A70-4F97-3A7505B1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8590"/>
            <a:ext cx="9518231" cy="94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949</Words>
  <Application>Microsoft Office PowerPoint</Application>
  <PresentationFormat>Panoramiczny</PresentationFormat>
  <Paragraphs>155</Paragraphs>
  <Slides>33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5" baseType="lpstr">
      <vt:lpstr>Arial</vt:lpstr>
      <vt:lpstr>Arsenal</vt:lpstr>
      <vt:lpstr>Arsenal Bold</vt:lpstr>
      <vt:lpstr>Calibri</vt:lpstr>
      <vt:lpstr>Calibri Light</vt:lpstr>
      <vt:lpstr>Montserrat Bold</vt:lpstr>
      <vt:lpstr>Montserrat Semi-Bold</vt:lpstr>
      <vt:lpstr>Open Sans</vt:lpstr>
      <vt:lpstr>Open Sans Light</vt:lpstr>
      <vt:lpstr>Open Sans Light Bold</vt:lpstr>
      <vt:lpstr>Times New Roman</vt:lpstr>
      <vt:lpstr>Motyw pakietu Office</vt:lpstr>
      <vt:lpstr>Konferencja regionalna „Deinstytucjonalizacja usług społecznych – dobre praktyki”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Fundacji Flexi Mind</dc:title>
  <dc:creator>Iwona</dc:creator>
  <cp:lastModifiedBy>Ewelina</cp:lastModifiedBy>
  <cp:revision>18</cp:revision>
  <dcterms:created xsi:type="dcterms:W3CDTF">2022-04-21T07:02:10Z</dcterms:created>
  <dcterms:modified xsi:type="dcterms:W3CDTF">2022-05-08T13:52:51Z</dcterms:modified>
</cp:coreProperties>
</file>