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42"/>
  </p:notesMasterIdLst>
  <p:sldIdLst>
    <p:sldId id="256" r:id="rId2"/>
    <p:sldId id="257" r:id="rId3"/>
    <p:sldId id="296" r:id="rId4"/>
    <p:sldId id="283" r:id="rId5"/>
    <p:sldId id="258" r:id="rId6"/>
    <p:sldId id="259" r:id="rId7"/>
    <p:sldId id="284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80" r:id="rId40"/>
    <p:sldId id="281" r:id="rId41"/>
  </p:sldIdLst>
  <p:sldSz cx="9144000" cy="6858000" type="screen4x3"/>
  <p:notesSz cx="6858000" cy="9144000"/>
  <p:embeddedFontLst>
    <p:embeddedFont>
      <p:font typeface="Arial Black" panose="020B0A04020102020204" pitchFamily="34" charset="0"/>
      <p:bold r:id="rId43"/>
    </p:embeddedFont>
    <p:embeddedFont>
      <p:font typeface="Calibri" panose="020F0502020204030204" pitchFamily="34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150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250651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49946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85658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65545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1775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41032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26102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58633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26136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75643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95428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7518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4945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48946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81098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32897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27640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01206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70176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31187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88711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66930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9418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99069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31950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492185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32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07624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33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954924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34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550382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35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089009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36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056932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37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33785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38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494615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39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8871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20515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8871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0760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Shape 14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0343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Shape 14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887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42248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Shape 17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946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ytuł, zawartość i 2 elementy zawartości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21859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3"/>
          </p:nvPr>
        </p:nvSpPr>
        <p:spPr>
          <a:xfrm>
            <a:off x="4648200" y="3938587"/>
            <a:ext cx="4038599" cy="218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ytuł i tekst pionowy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 rot="5400000">
            <a:off x="2259195" y="-26804"/>
            <a:ext cx="4625608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ytuł pionowy i teks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/>
        </p:nvSpPr>
        <p:spPr>
          <a:xfrm>
            <a:off x="6598920" y="0"/>
            <a:ext cx="4571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Shape 106"/>
          <p:cNvSpPr/>
          <p:nvPr/>
        </p:nvSpPr>
        <p:spPr>
          <a:xfrm>
            <a:off x="6647686" y="0"/>
            <a:ext cx="25146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 rot="5400000">
            <a:off x="4808537" y="2247902"/>
            <a:ext cx="5851525" cy="19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 rot="5400000">
            <a:off x="541337" y="220662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ftr" idx="11"/>
          </p:nvPr>
        </p:nvSpPr>
        <p:spPr>
          <a:xfrm>
            <a:off x="2640597" y="6377458"/>
            <a:ext cx="38364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57200" y="155447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Nagłówek sekcji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0" y="0"/>
            <a:ext cx="9144000" cy="260252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Shape 49"/>
          <p:cNvSpPr/>
          <p:nvPr/>
        </p:nvSpPr>
        <p:spPr>
          <a:xfrm>
            <a:off x="0" y="2602519"/>
            <a:ext cx="9144000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749808" y="118871"/>
            <a:ext cx="8013191" cy="16367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7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740664" y="1828800"/>
            <a:ext cx="8022336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chemeClr val="accent3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chemeClr val="accent4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chemeClr val="accent5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chemeClr val="accent6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chemeClr val="accent2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chemeClr val="accent3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wa elementy zawartości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457200" y="1773935"/>
            <a:ext cx="4038599" cy="46238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8237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37159" algn="l" rtl="0">
              <a:spcBef>
                <a:spcPts val="48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107696" algn="l" rtl="0">
              <a:spcBef>
                <a:spcPts val="400"/>
              </a:spcBef>
              <a:buClr>
                <a:schemeClr val="accent3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73152" algn="l" rtl="0">
              <a:spcBef>
                <a:spcPts val="360"/>
              </a:spcBef>
              <a:buClr>
                <a:schemeClr val="accent4"/>
              </a:buClr>
              <a:buSzPct val="100000"/>
              <a:buFont typeface="Arial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80264" algn="l" rtl="0">
              <a:spcBef>
                <a:spcPts val="36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78232" algn="l" rtl="0">
              <a:spcBef>
                <a:spcPts val="36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2"/>
          </p:nvPr>
        </p:nvSpPr>
        <p:spPr>
          <a:xfrm>
            <a:off x="4648200" y="1773935"/>
            <a:ext cx="4038599" cy="46238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8237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37159" algn="l" rtl="0">
              <a:spcBef>
                <a:spcPts val="48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107696" algn="l" rtl="0">
              <a:spcBef>
                <a:spcPts val="400"/>
              </a:spcBef>
              <a:buClr>
                <a:schemeClr val="accent3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73152" algn="l" rtl="0">
              <a:spcBef>
                <a:spcPts val="360"/>
              </a:spcBef>
              <a:buClr>
                <a:schemeClr val="accent4"/>
              </a:buClr>
              <a:buSzPct val="100000"/>
              <a:buFont typeface="Arial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80264" algn="l" rtl="0">
              <a:spcBef>
                <a:spcPts val="36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78232" algn="l" rtl="0">
              <a:spcBef>
                <a:spcPts val="36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ównani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57200" y="1698986"/>
            <a:ext cx="4040187" cy="7153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2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accent3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accent5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accent6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accent3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2"/>
          </p:nvPr>
        </p:nvSpPr>
        <p:spPr>
          <a:xfrm>
            <a:off x="457200" y="2449511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20269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60019" algn="l" rtl="0">
              <a:spcBef>
                <a:spcPts val="40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120396" algn="l" rtl="0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85852" algn="l" rtl="0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92964" algn="l" rtl="0">
              <a:spcBef>
                <a:spcPts val="32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90932" algn="l" rtl="0">
              <a:spcBef>
                <a:spcPts val="32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88900" algn="l" rtl="0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86867" algn="l" rtl="0">
              <a:spcBef>
                <a:spcPts val="32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84835" algn="l" rtl="0">
              <a:spcBef>
                <a:spcPts val="32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3"/>
          </p:nvPr>
        </p:nvSpPr>
        <p:spPr>
          <a:xfrm>
            <a:off x="4645025" y="1698986"/>
            <a:ext cx="4041774" cy="7153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2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accent3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accent5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accent6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accent3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4"/>
          </p:nvPr>
        </p:nvSpPr>
        <p:spPr>
          <a:xfrm>
            <a:off x="4645025" y="2449511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20269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60019" algn="l" rtl="0">
              <a:spcBef>
                <a:spcPts val="40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120396" algn="l" rtl="0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85852" algn="l" rtl="0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92964" algn="l" rtl="0">
              <a:spcBef>
                <a:spcPts val="32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90932" algn="l" rtl="0">
              <a:spcBef>
                <a:spcPts val="32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88900" algn="l" rtl="0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86867" algn="l" rtl="0">
              <a:spcBef>
                <a:spcPts val="32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84835" algn="l" rtl="0">
              <a:spcBef>
                <a:spcPts val="32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ylko tytuł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Zawartość z podpisem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167838" y="152400"/>
            <a:ext cx="2523743" cy="9784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2000" b="0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3019376" y="1743133"/>
            <a:ext cx="5920640" cy="45588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63500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61467" algn="l" rtl="0">
              <a:spcBef>
                <a:spcPts val="40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59435" algn="l" rtl="0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2"/>
          </p:nvPr>
        </p:nvSpPr>
        <p:spPr>
          <a:xfrm>
            <a:off x="167838" y="1730017"/>
            <a:ext cx="246888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accent2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accent3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accent5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accent6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accent3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87"/>
          <p:cNvSpPr/>
          <p:nvPr/>
        </p:nvSpPr>
        <p:spPr>
          <a:xfrm>
            <a:off x="2855736" y="0"/>
            <a:ext cx="45719" cy="14538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Shape 88"/>
          <p:cNvSpPr/>
          <p:nvPr/>
        </p:nvSpPr>
        <p:spPr>
          <a:xfrm>
            <a:off x="2855736" y="0"/>
            <a:ext cx="45719" cy="14538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braz z podpisem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164592" y="155447"/>
            <a:ext cx="2525149" cy="9784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2000" b="0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1" name="Shape 91"/>
          <p:cNvSpPr>
            <a:spLocks noGrp="1"/>
          </p:cNvSpPr>
          <p:nvPr>
            <p:ph type="pic" idx="2"/>
          </p:nvPr>
        </p:nvSpPr>
        <p:spPr>
          <a:xfrm>
            <a:off x="2903805" y="1484808"/>
            <a:ext cx="6247396" cy="5373192"/>
          </a:xfrm>
          <a:prstGeom prst="rect">
            <a:avLst/>
          </a:prstGeom>
          <a:solidFill>
            <a:srgbClr val="BABABB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accent2"/>
              </a:buClr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accent3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accent4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accent5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accent6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accent2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accent3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164592" y="1728216"/>
            <a:ext cx="246888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accent2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accent3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accent5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accent6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accent3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dt" idx="10"/>
          </p:nvPr>
        </p:nvSpPr>
        <p:spPr>
          <a:xfrm>
            <a:off x="164592" y="1170432"/>
            <a:ext cx="2523743" cy="2011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Shape 94"/>
          <p:cNvSpPr/>
          <p:nvPr/>
        </p:nvSpPr>
        <p:spPr>
          <a:xfrm>
            <a:off x="2855736" y="0"/>
            <a:ext cx="4571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Shape 95"/>
          <p:cNvSpPr/>
          <p:nvPr/>
        </p:nvSpPr>
        <p:spPr>
          <a:xfrm>
            <a:off x="2855736" y="0"/>
            <a:ext cx="4571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Shape 96"/>
          <p:cNvSpPr txBox="1">
            <a:spLocks noGrp="1"/>
          </p:cNvSpPr>
          <p:nvPr>
            <p:ph type="ftr" idx="11"/>
          </p:nvPr>
        </p:nvSpPr>
        <p:spPr>
          <a:xfrm>
            <a:off x="3035808" y="1170432"/>
            <a:ext cx="5193791" cy="2011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8339328" y="1170432"/>
            <a:ext cx="733864" cy="2011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0" y="1435895"/>
            <a:ext cx="9144000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Shape 27"/>
          <p:cNvSpPr/>
          <p:nvPr/>
        </p:nvSpPr>
        <p:spPr>
          <a:xfrm>
            <a:off x="0" y="0"/>
            <a:ext cx="9143998" cy="143373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gif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gif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ctrTitle" idx="4294967295"/>
          </p:nvPr>
        </p:nvSpPr>
        <p:spPr>
          <a:xfrm>
            <a:off x="0" y="2838450"/>
            <a:ext cx="9144000" cy="1081088"/>
          </a:xfrm>
          <a:prstGeom prst="rect">
            <a:avLst/>
          </a:prstGeom>
          <a:noFill/>
          <a:ln>
            <a:noFill/>
          </a:ln>
        </p:spPr>
        <p:txBody>
          <a:bodyPr lIns="91425" tIns="0" rIns="4570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C700"/>
              </a:buClr>
              <a:buSzPct val="25000"/>
              <a:buFont typeface="Arial Black"/>
              <a:buNone/>
            </a:pPr>
            <a:r>
              <a:rPr lang="pl-PL" sz="2880" i="0" u="none" strike="noStrike" cap="none" dirty="0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</a:rPr>
              <a:t>TEMAT </a:t>
            </a:r>
            <a:r>
              <a:rPr lang="pl-PL" sz="2880" dirty="0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</a:rPr>
              <a:t>7</a:t>
            </a:r>
            <a:r>
              <a:rPr lang="pl-PL" sz="2880" i="0" u="none" strike="noStrike" cap="none" dirty="0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</a:rPr>
              <a:t>: </a:t>
            </a:r>
            <a:br>
              <a:rPr lang="pl-PL" sz="2880" i="0" u="none" strike="noStrike" cap="none" dirty="0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endParaRPr lang="pl-PL" sz="2880" i="0" u="none" strike="noStrike" cap="none" dirty="0">
              <a:solidFill>
                <a:schemeClr val="tx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lvl="0" algn="ctr">
              <a:buSzPct val="25000"/>
            </a:pPr>
            <a:r>
              <a:rPr lang="pl-PL" sz="3200" dirty="0">
                <a:solidFill>
                  <a:schemeClr val="tx1"/>
                </a:solidFill>
              </a:rPr>
              <a:t>Rozpoznanie i organizacja działań ratowniczych podczas zdarzeń </a:t>
            </a:r>
            <a:r>
              <a:rPr lang="pl-PL" sz="3200" dirty="0" err="1">
                <a:solidFill>
                  <a:schemeClr val="tx1"/>
                </a:solidFill>
              </a:rPr>
              <a:t>chemiczno</a:t>
            </a:r>
            <a:r>
              <a:rPr lang="pl-PL" sz="3200" dirty="0">
                <a:solidFill>
                  <a:schemeClr val="tx1"/>
                </a:solidFill>
              </a:rPr>
              <a:t> - ekologicznych</a:t>
            </a:r>
            <a:br>
              <a:rPr lang="pl-PL" sz="288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pl-PL" sz="288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Shape 120"/>
          <p:cNvSpPr txBox="1"/>
          <p:nvPr/>
        </p:nvSpPr>
        <p:spPr>
          <a:xfrm>
            <a:off x="1113241" y="0"/>
            <a:ext cx="6917518" cy="1567251"/>
          </a:xfrm>
          <a:prstGeom prst="rect">
            <a:avLst/>
          </a:prstGeom>
          <a:noFill/>
          <a:ln>
            <a:noFill/>
          </a:ln>
        </p:spPr>
        <p:txBody>
          <a:bodyPr lIns="91425" tIns="0" rIns="4570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333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Szkolenie kierujących działaniem ratowniczym dla członków OSP                           (</a:t>
            </a:r>
            <a: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SZKOLENIE  </a:t>
            </a:r>
            <a:r>
              <a:rPr lang="pl-PL" sz="2800" b="1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DOWÓDCÓW</a:t>
            </a:r>
            <a: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 OSP)  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altLang="pl-PL" sz="2400" dirty="0"/>
              <a:t>Zasady i sposoby oznakowania materiałów niebezpiecznych w transporcie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Shape 190"/>
          <p:cNvSpPr txBox="1">
            <a:spLocks noGrp="1"/>
          </p:cNvSpPr>
          <p:nvPr>
            <p:ph type="body" idx="2"/>
          </p:nvPr>
        </p:nvSpPr>
        <p:spPr>
          <a:xfrm>
            <a:off x="121152" y="1636811"/>
            <a:ext cx="8921000" cy="5155256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0" indent="0" algn="just">
              <a:buNone/>
              <a:defRPr/>
            </a:pPr>
            <a:r>
              <a:rPr lang="pl-PL" altLang="pl-PL" sz="2400" dirty="0"/>
              <a:t>Przewóz niektórych materiałów niebezpiecznych podlega obowiązkowi zgłoszenia do Komendanta Wojewódzkiego Państwowej Straży Pożarnej i Policji, na podstawie Rozporządzenia Ministra Infrastruktury z dnia 31grudnia  2002 r.</a:t>
            </a:r>
          </a:p>
          <a:p>
            <a:pPr marL="0" indent="0" algn="ctr">
              <a:buNone/>
              <a:defRPr/>
            </a:pPr>
            <a:endParaRPr lang="pl-PL" altLang="pl-PL" sz="2400" dirty="0"/>
          </a:p>
          <a:p>
            <a:pPr marL="0" indent="0">
              <a:buNone/>
              <a:defRPr/>
            </a:pPr>
            <a:r>
              <a:rPr lang="pl-PL" sz="2400" dirty="0"/>
              <a:t>Zgłoszenia dokonuje się w formie pisemnej, podając następujące dane:</a:t>
            </a:r>
          </a:p>
          <a:p>
            <a:pPr marL="0" indent="0">
              <a:buNone/>
              <a:defRPr/>
            </a:pPr>
            <a:r>
              <a:rPr lang="pl-PL" sz="2400" dirty="0"/>
              <a:t>Nr rozpoznawczy UN i jego nazwę,</a:t>
            </a:r>
          </a:p>
          <a:p>
            <a:pPr marL="0" indent="0">
              <a:buNone/>
              <a:defRPr/>
            </a:pPr>
            <a:r>
              <a:rPr lang="pl-PL" sz="2400" dirty="0"/>
              <a:t>Nr klasy oraz o ile występuje nr grupy pakowania, nr podklasy, literę grupy zgodności,</a:t>
            </a:r>
          </a:p>
          <a:p>
            <a:pPr marL="0" indent="0">
              <a:buNone/>
              <a:defRPr/>
            </a:pPr>
            <a:r>
              <a:rPr lang="pl-PL" sz="2400" dirty="0"/>
              <a:t>Ilość towaru i sposób przewozu (cysterna, luzem, sztuki przesyłki)</a:t>
            </a:r>
          </a:p>
          <a:p>
            <a:pPr marL="0" indent="0">
              <a:buNone/>
              <a:defRPr/>
            </a:pPr>
            <a:r>
              <a:rPr lang="pl-PL" sz="2400" dirty="0"/>
              <a:t>Planowane miejsce i czas rozpoczęcia przewozu,</a:t>
            </a:r>
          </a:p>
          <a:p>
            <a:pPr marL="0" indent="0">
              <a:buNone/>
              <a:defRPr/>
            </a:pPr>
            <a:r>
              <a:rPr lang="pl-PL" sz="2400" dirty="0"/>
              <a:t>Planowaną trasę przewozu,</a:t>
            </a:r>
          </a:p>
          <a:p>
            <a:pPr marL="0" indent="0">
              <a:buNone/>
              <a:defRPr/>
            </a:pPr>
            <a:r>
              <a:rPr lang="pl-PL" sz="2400" dirty="0"/>
              <a:t>Nazwę i adres nadawcy, przewoźnika i odbiorcy towaru</a:t>
            </a:r>
          </a:p>
          <a:p>
            <a:pPr marL="0" indent="0">
              <a:buNone/>
              <a:defRPr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196682" y="360228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400" dirty="0"/>
              <a:t>Dokumenty transportowe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Shape 190"/>
          <p:cNvSpPr txBox="1">
            <a:spLocks noGrp="1"/>
          </p:cNvSpPr>
          <p:nvPr>
            <p:ph type="body" idx="2"/>
          </p:nvPr>
        </p:nvSpPr>
        <p:spPr>
          <a:xfrm>
            <a:off x="223000" y="1908660"/>
            <a:ext cx="8921000" cy="5769406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algn="ctr">
              <a:spcBef>
                <a:spcPct val="0"/>
              </a:spcBef>
              <a:buClrTx/>
              <a:buSzTx/>
            </a:pPr>
            <a:r>
              <a:rPr lang="pl-PL" altLang="pl-PL" sz="2800" dirty="0"/>
              <a:t>Dokument przewozowy: Nr UN, Nazwa materiału, nr nalepek ostrzegawczych,, grupę pakowania , liczbę i opis sztuk przesyłki, nazwę i adres nadawcy i odbiorcy)</a:t>
            </a:r>
          </a:p>
          <a:p>
            <a:pPr algn="ctr">
              <a:spcBef>
                <a:spcPct val="0"/>
              </a:spcBef>
              <a:buClrTx/>
              <a:buSzTx/>
            </a:pPr>
            <a:r>
              <a:rPr lang="pl-PL" altLang="pl-PL" sz="2800" dirty="0"/>
              <a:t>Instrukcje pisemne (dla kierowcy, obsługi transportu)</a:t>
            </a:r>
          </a:p>
          <a:p>
            <a:pPr algn="ctr">
              <a:spcBef>
                <a:spcPct val="0"/>
              </a:spcBef>
              <a:buClrTx/>
              <a:buSzTx/>
            </a:pPr>
            <a:r>
              <a:rPr lang="pl-PL" altLang="pl-PL" sz="2800" dirty="0"/>
              <a:t>Zaświadczenia o przeszkoleniu (kierowcy, obsługi transportu ADR, RID, IMDG, ICAO)</a:t>
            </a:r>
          </a:p>
          <a:p>
            <a:pPr algn="ctr">
              <a:spcBef>
                <a:spcPct val="0"/>
              </a:spcBef>
              <a:buClrTx/>
              <a:buSzTx/>
            </a:pPr>
            <a:r>
              <a:rPr lang="pl-PL" altLang="pl-PL" sz="2800" dirty="0"/>
              <a:t>Świadectwo kwalifikacji (dla kierowców krajowych)</a:t>
            </a:r>
          </a:p>
          <a:p>
            <a:pPr algn="ctr">
              <a:spcBef>
                <a:spcPct val="0"/>
              </a:spcBef>
              <a:buClrTx/>
              <a:buSzTx/>
            </a:pPr>
            <a:r>
              <a:rPr lang="pl-PL" altLang="pl-PL" sz="2800" dirty="0"/>
              <a:t>Certyfikat pakowania (kontenery)</a:t>
            </a:r>
          </a:p>
          <a:p>
            <a:pPr algn="ctr">
              <a:spcBef>
                <a:spcPct val="0"/>
              </a:spcBef>
              <a:buClrTx/>
              <a:buSzTx/>
            </a:pPr>
            <a:r>
              <a:rPr lang="pl-PL" altLang="pl-PL" sz="2800" dirty="0"/>
              <a:t>Zezwolenie na przewóz (materiały wybuchowe)</a:t>
            </a:r>
          </a:p>
          <a:p>
            <a:pPr marL="438912" marR="0" lvl="0" indent="-324612" algn="ctr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2533"/>
      </p:ext>
    </p:extLst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196682" y="375784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altLang="pl-PL" sz="2400" dirty="0"/>
              <a:t>Oznakowanie środków transportu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3" descr="tank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545" y="1841533"/>
            <a:ext cx="7715200" cy="2304256"/>
          </a:xfrm>
          <a:prstGeom prst="rightArrow">
            <a:avLst>
              <a:gd name="adj1" fmla="val 50000"/>
              <a:gd name="adj2" fmla="val 48960"/>
            </a:avLst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rostokąt 8"/>
          <p:cNvSpPr/>
          <p:nvPr/>
        </p:nvSpPr>
        <p:spPr>
          <a:xfrm>
            <a:off x="2195736" y="499181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854075">
              <a:spcBef>
                <a:spcPct val="50000"/>
              </a:spcBef>
            </a:pPr>
            <a:r>
              <a:rPr lang="pl-PL" sz="1800" b="1" dirty="0"/>
              <a:t>Przykład</a:t>
            </a:r>
            <a:r>
              <a:rPr lang="de-DE" sz="1800" b="1" dirty="0"/>
              <a:t>: </a:t>
            </a:r>
            <a:r>
              <a:rPr lang="pl-PL" sz="1800" b="1" dirty="0"/>
              <a:t>Samochód cysterna z dwoma substancjami płynnymi rozmieszczonymi w trzech zbiornikach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317671467"/>
      </p:ext>
    </p:extLst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304343" y="315964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altLang="pl-PL" sz="2400" dirty="0"/>
              <a:t>Oznakowanie środków transportu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441" y="2154598"/>
            <a:ext cx="8183118" cy="222857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Prostokąt 8"/>
          <p:cNvSpPr/>
          <p:nvPr/>
        </p:nvSpPr>
        <p:spPr>
          <a:xfrm>
            <a:off x="2195736" y="515727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854075">
              <a:spcBef>
                <a:spcPct val="50000"/>
              </a:spcBef>
            </a:pPr>
            <a:r>
              <a:rPr lang="pl-PL" sz="2400" b="1" dirty="0"/>
              <a:t>Przykład</a:t>
            </a:r>
            <a:r>
              <a:rPr lang="de-DE" sz="2400" b="1" dirty="0"/>
              <a:t>: </a:t>
            </a:r>
            <a:r>
              <a:rPr lang="pl-PL" sz="2400" b="1" dirty="0"/>
              <a:t>transport substancji płynnej - </a:t>
            </a:r>
            <a:r>
              <a:rPr lang="de-DE" sz="2400" b="1" dirty="0"/>
              <a:t>Benz</a:t>
            </a:r>
            <a:r>
              <a:rPr lang="pl-PL" sz="2400" b="1" dirty="0"/>
              <a:t>y</a:t>
            </a:r>
            <a:r>
              <a:rPr lang="de-DE" sz="2400" b="1" dirty="0"/>
              <a:t>n</a:t>
            </a:r>
            <a:r>
              <a:rPr lang="pl-PL" sz="2400" b="1" dirty="0"/>
              <a:t>a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26478646"/>
      </p:ext>
    </p:extLst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52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Zakresy realizacji ratownictwa chemiczno-eko</a:t>
            </a:r>
            <a:r>
              <a:rPr lang="pl-PL" sz="2520" dirty="0"/>
              <a:t>logicznego</a:t>
            </a:r>
            <a:r>
              <a:rPr lang="pl-PL" sz="252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2520" dirty="0"/>
              <a:t>r</a:t>
            </a:r>
            <a:r>
              <a:rPr lang="pl-PL" sz="252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ealizowanego w ramach KSRG</a:t>
            </a: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282438" y="1736281"/>
            <a:ext cx="8414705" cy="18722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38912" marR="0" lvl="0" indent="-1620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76860" indent="0" algn="just">
              <a:buNone/>
            </a:pPr>
            <a:r>
              <a:rPr lang="pl-PL" sz="2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Zakres podstawowy </a:t>
            </a:r>
            <a:r>
              <a:rPr lang="pl-PL" sz="2600" b="1" dirty="0"/>
              <a:t>– dotyczy realizacji zadań w czasie działań ratowniczych, w ramach posiadanego sprzętu ratowniczego  </a:t>
            </a:r>
            <a:r>
              <a:rPr lang="pl-PL" sz="2600" b="1" dirty="0" err="1"/>
              <a:t>wykrywczo</a:t>
            </a:r>
            <a:r>
              <a:rPr lang="pl-PL" sz="2600" b="1" dirty="0"/>
              <a:t> – pomiarowego, przez każdą jednostkę ochrony przeciwpożarowej należącą do KSRG w tym OSP.</a:t>
            </a:r>
            <a:endParaRPr lang="pl-PL" sz="26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502984" y="3608488"/>
            <a:ext cx="81914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Zakres specjalistyczny </a:t>
            </a:r>
            <a:r>
              <a:rPr lang="pl-PL" sz="2400" b="1" dirty="0">
                <a:latin typeface="Calibri" panose="020F0502020204030204" pitchFamily="34" charset="0"/>
              </a:rPr>
              <a:t>– dotyczy realizacji pełnego zakresu zadań w czasie działań ratowniczych przez specjalistyczną grupę ratownictwa chemiczno – ekologicznego w oparciu o minimalny standard sprzętowy ujęty w wytycznych dot. organizacji ratownictwa chemiczno – ekologicznego</a:t>
            </a:r>
            <a:endParaRPr lang="pl-PL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057967"/>
      </p:ext>
    </p:extLst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altLang="pl-PL" sz="2400" dirty="0"/>
              <a:t>Zakres podstawowy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318054" y="1636811"/>
            <a:ext cx="87129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/>
              <a:t>W zakresie podstawowym ratownictwa chemicznego i ekologicznego ratowanie życia i zdrowia stanowi priorytet w organizacji działań ratowniczych.</a:t>
            </a:r>
          </a:p>
          <a:p>
            <a:endParaRPr lang="pl-PL" b="1" dirty="0"/>
          </a:p>
          <a:p>
            <a:endParaRPr lang="pl-PL" b="1" dirty="0"/>
          </a:p>
          <a:p>
            <a:endParaRPr lang="pl-PL" b="1" dirty="0"/>
          </a:p>
          <a:p>
            <a:endParaRPr lang="pl-PL" b="1" dirty="0"/>
          </a:p>
          <a:p>
            <a:endParaRPr lang="pl-PL" b="1" dirty="0"/>
          </a:p>
          <a:p>
            <a:endParaRPr lang="pl-PL" b="1" dirty="0"/>
          </a:p>
          <a:p>
            <a:endParaRPr lang="pl-PL" b="1" dirty="0"/>
          </a:p>
          <a:p>
            <a:endParaRPr lang="pl-PL" b="1" dirty="0"/>
          </a:p>
          <a:p>
            <a:endParaRPr lang="pl-PL" b="1" dirty="0"/>
          </a:p>
          <a:p>
            <a:endParaRPr lang="pl-PL" b="1" dirty="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03116" y="3621970"/>
            <a:ext cx="87428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Minimalny zakres zadań OSP realizowanych w zakresie podstawowym obejmuje:</a:t>
            </a:r>
            <a:endParaRPr kumimoji="0" lang="pl-PL" sz="2000" b="0" i="0" u="sng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C:\Users\Piotr\Desktop\6a16c54f76cae8968b4978f814c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45" y="4230919"/>
            <a:ext cx="3720345" cy="24046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4763107"/>
      </p:ext>
    </p:extLst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352665" y="312228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altLang="pl-PL" sz="2400" dirty="0"/>
              <a:t>Zakres podstawowy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1487851"/>
            <a:ext cx="914400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</a:t>
            </a:r>
            <a:r>
              <a:rPr kumimoji="0" lang="pl-PL" sz="16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pl-PL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Określenie warunków zewnętrznych zdarzenia, w tym zjawiska towarzyszące zdarzeniu   np. : pożar, wybuch, opary</a:t>
            </a:r>
            <a:endParaRPr kumimoji="0" lang="pl-PL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2302653"/>
            <a:ext cx="88924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2.</a:t>
            </a:r>
            <a:r>
              <a:rPr kumimoji="0" lang="pl-PL" sz="16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Podjęcie próby identyfikacji zagrożenia– źródło informacji np.: kierowca, konwojent, maszynista, pracownicy zakładu, oznakowanie pojazdów i opakowań, dokumenty przewozowe, dokumentacja techniczno – ruchowa, plany ratownicze</a:t>
            </a:r>
            <a:endParaRPr kumimoji="0" lang="pl-PL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968044" y="3023749"/>
            <a:ext cx="30963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pl-PL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Górna część tablicy</a:t>
            </a:r>
            <a:endParaRPr kumimoji="0" lang="pl-PL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Obraz 10" descr="C:\Users\Piotr\Desktop\wzor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1286" y="3555433"/>
            <a:ext cx="23812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4"/>
          <p:cNvSpPr>
            <a:spLocks noGrp="1" noChangeArrowheads="1"/>
          </p:cNvSpPr>
          <p:nvPr>
            <p:ph type="body" idx="2"/>
          </p:nvPr>
        </p:nvSpPr>
        <p:spPr bwMode="auto">
          <a:xfrm>
            <a:off x="4572000" y="3979231"/>
            <a:ext cx="4038599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pl-PL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Pierwsza cyfra - rodzaj niebezpieczeństwa materiału</a:t>
            </a:r>
            <a:endParaRPr kumimoji="0" lang="pl-PL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pl-PL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 2 - oznacza gaz</a:t>
            </a:r>
            <a:endParaRPr kumimoji="0" lang="pl-PL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pl-PL" sz="1600" b="1" i="0" u="none" strike="noStrike" cap="none" normalizeH="0" baseline="0" dirty="0">
                <a:ln>
                  <a:noFill/>
                </a:ln>
                <a:solidFill>
                  <a:srgbClr val="CCCCCC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 </a:t>
            </a:r>
            <a:r>
              <a:rPr kumimoji="0" lang="pl-PL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3 - łatwopalność cieczy / par / gazów</a:t>
            </a:r>
            <a:endParaRPr kumimoji="0" lang="pl-PL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pl-PL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 4 - materiał stały zapalny</a:t>
            </a:r>
            <a:endParaRPr kumimoji="0" lang="pl-PL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pl-PL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 5 - materiał utleniający / podtrzymujący palenie</a:t>
            </a:r>
            <a:endParaRPr kumimoji="0" lang="pl-PL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pl-PL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 6 - materiał trujący</a:t>
            </a:r>
            <a:endParaRPr kumimoji="0" lang="pl-PL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pl-PL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 7 - materiał radioaktywny</a:t>
            </a:r>
            <a:endParaRPr kumimoji="0" lang="pl-PL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pl-PL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 8 - materiał żrący</a:t>
            </a:r>
            <a:endParaRPr kumimoji="0" lang="pl-PL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pl-PL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 x - zakaz kontaktu materiału z wodą</a:t>
            </a:r>
            <a:endParaRPr kumimoji="0" lang="pl-PL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pl-PL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 (wydzielanie gazów łatwopalnych/trujących w kontakcie z wodą )</a:t>
            </a:r>
            <a:endParaRPr kumimoji="0" lang="pl-PL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073667"/>
      </p:ext>
    </p:extLst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altLang="pl-PL" sz="2400" dirty="0"/>
              <a:t>Zakres podstawowy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1226964"/>
            <a:ext cx="9144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pl-PL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Druga i trzecia cyfra - stopień zagrożenia</a:t>
            </a:r>
            <a:endParaRPr kumimoji="0" lang="pl-PL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pl-PL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 0 - brak dodatkowego zagrożenia</a:t>
            </a:r>
            <a:endParaRPr kumimoji="0" lang="pl-PL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pl-PL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 1 - wybuchowość</a:t>
            </a:r>
            <a:endParaRPr kumimoji="0" lang="pl-PL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pl-PL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 2 - zdolność wytwarzania gazu</a:t>
            </a:r>
            <a:endParaRPr kumimoji="0" lang="pl-PL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pl-PL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 3 - łatwopalność</a:t>
            </a:r>
            <a:endParaRPr kumimoji="0" lang="pl-PL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pl-PL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 5 - właściwości utleniające</a:t>
            </a:r>
            <a:endParaRPr kumimoji="0" lang="pl-PL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pl-PL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 6 - toksyczność</a:t>
            </a:r>
            <a:endParaRPr kumimoji="0" lang="pl-PL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pl-PL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 7 - działanie radioaktywne</a:t>
            </a:r>
            <a:endParaRPr kumimoji="0" lang="pl-PL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pl-PL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 8 - działanie żrące</a:t>
            </a:r>
            <a:endParaRPr kumimoji="0" lang="pl-PL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pl-PL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 9 - niebezpieczeństwo gwałtownej i samoczynnej reakcji</a:t>
            </a:r>
            <a:endParaRPr kumimoji="0" lang="pl-PL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pl-PL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 Podwójna cyfra oznacza zintensyfikowanie głównego</a:t>
            </a:r>
            <a:endParaRPr kumimoji="0" lang="pl-PL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pl-PL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 zagrożenia np. 66 - bardzo toksyczny</a:t>
            </a:r>
            <a:endParaRPr kumimoji="0" lang="pl-PL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3" descr="C:\Users\Piotr\Desktop\slide_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1869" y="4233843"/>
            <a:ext cx="4992129" cy="26241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7379863"/>
      </p:ext>
    </p:extLst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altLang="pl-PL" sz="2400" dirty="0"/>
              <a:t>Zakres podstawowy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2" descr="C:\Users\Piotr\Desktop\oznaczenia-ostrzegawcze-leincar-adr-p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4653" y="1531471"/>
            <a:ext cx="7454876" cy="53265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97845725"/>
      </p:ext>
    </p:extLst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altLang="pl-PL" sz="2400" dirty="0"/>
              <a:t>Zakres podstawowy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282438" y="1636811"/>
            <a:ext cx="853244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l-PL" b="1" dirty="0">
                <a:ea typeface="Calibri" pitchFamily="34" charset="0"/>
                <a:cs typeface="Times New Roman" pitchFamily="18" charset="0"/>
              </a:rPr>
              <a:t>3. </a:t>
            </a:r>
            <a:r>
              <a:rPr lang="pl-PL" b="1" i="1" dirty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Ewakuację poszkodowanych i zagrożonych ludzi oraz zwierząt poza strefę zagrożenia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pl-PL" b="1" i="1" dirty="0">
              <a:solidFill>
                <a:srgbClr val="000000"/>
              </a:solidFill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pl-PL" b="1" dirty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b="1" dirty="0">
                <a:solidFill>
                  <a:srgbClr val="C00000"/>
                </a:solidFill>
                <a:ea typeface="Calibri" pitchFamily="34" charset="0"/>
                <a:cs typeface="Tahoma" pitchFamily="34" charset="0"/>
              </a:rPr>
              <a:t>W strefie I</a:t>
            </a:r>
            <a:r>
              <a:rPr lang="pl-PL" b="1" dirty="0">
                <a:solidFill>
                  <a:srgbClr val="000000"/>
                </a:solidFill>
                <a:ea typeface="Calibri" pitchFamily="34" charset="0"/>
                <a:cs typeface="Tahoma" pitchFamily="34" charset="0"/>
              </a:rPr>
              <a:t> prowadzi się akcję ratunkową polegającą głównie na likwidacji źródeł emisji, wycieku czy rozsypu, oraz na niszczeniu i neutralizacji wydostających się do środowiska. Charakteryzuje się ona przekroczonym poziomem NDS i jest wyznaczana gazometrycznie, a osoby w niej działające powinny znajdować się w odzieży gazoszczelnej. Z tej strefy ewakuuje się w pierwszej kolejności osoby poszkodowane na punkt pomocy medycznej znajdujący się w strefie drugiej.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b="1" dirty="0">
              <a:solidFill>
                <a:srgbClr val="000000"/>
              </a:solidFill>
              <a:ea typeface="Calibri" pitchFamily="34" charset="0"/>
              <a:cs typeface="Tahom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b="1" dirty="0">
                <a:solidFill>
                  <a:srgbClr val="C00000"/>
                </a:solidFill>
                <a:ea typeface="Calibri" pitchFamily="34" charset="0"/>
                <a:cs typeface="Tahoma" pitchFamily="34" charset="0"/>
              </a:rPr>
              <a:t>Strefa II </a:t>
            </a:r>
            <a:r>
              <a:rPr lang="pl-PL" b="1" dirty="0">
                <a:solidFill>
                  <a:srgbClr val="000000"/>
                </a:solidFill>
                <a:ea typeface="Calibri" pitchFamily="34" charset="0"/>
                <a:cs typeface="Tahoma" pitchFamily="34" charset="0"/>
              </a:rPr>
              <a:t>przeznaczona jest do rozmieszczenia pozostałych służb ratunkowych i prowadzenia odpowiednich czynności przygotowawczych. W strefie tej nie wymagana jest odzież gazoszczelna i w razie potrzeby można stosować maski filtracyjne. Granice stref w przypadku gazów i cieczy mogą ulegać zmianie ze względu na zmianę kierunku wiatru, lub intensywności parowania, dlatego konieczne jest prowadzenie nieustannego rozpoznania gazometrycznego i eksplozymetrycznego. W </a:t>
            </a:r>
            <a:r>
              <a:rPr lang="pl-PL" b="1" dirty="0"/>
              <a:t>tej strefie organizuje się punkt pomocy medycznej PPM</a:t>
            </a:r>
            <a:r>
              <a:rPr lang="pl-PL" b="1" dirty="0">
                <a:solidFill>
                  <a:srgbClr val="000000"/>
                </a:solidFill>
                <a:ea typeface="Calibri" pitchFamily="34" charset="0"/>
                <a:cs typeface="Tahoma" pitchFamily="34" charset="0"/>
              </a:rPr>
              <a:t>   </a:t>
            </a:r>
            <a:endParaRPr lang="pl-PL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659758"/>
      </p:ext>
    </p:extLst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1322243" y="463957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Clr>
                <a:srgbClr val="FF0000"/>
              </a:buClr>
              <a:buSzPct val="25000"/>
            </a:pPr>
            <a:r>
              <a:rPr lang="pl-PL" sz="2800" dirty="0"/>
              <a:t>Rozpoznanie i organizacja działań ratowniczych podczas zdarzeń </a:t>
            </a:r>
            <a:r>
              <a:rPr lang="pl-PL" sz="2800" dirty="0" err="1"/>
              <a:t>chemiczno</a:t>
            </a:r>
            <a:r>
              <a:rPr lang="pl-PL" sz="2800" dirty="0"/>
              <a:t> - ekologicznych</a:t>
            </a:r>
            <a:br>
              <a:rPr lang="pl-PL" sz="2800" dirty="0"/>
            </a:br>
            <a:endParaRPr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282438" y="1736031"/>
            <a:ext cx="8090381" cy="3959689"/>
          </a:xfrm>
        </p:spPr>
        <p:txBody>
          <a:bodyPr/>
          <a:lstStyle/>
          <a:p>
            <a:r>
              <a:rPr lang="pl-PL" sz="2800" dirty="0"/>
              <a:t>Materiał nauczania:</a:t>
            </a:r>
          </a:p>
          <a:p>
            <a:pPr marL="276860" indent="0">
              <a:buNone/>
            </a:pPr>
            <a:r>
              <a:rPr lang="pl-PL" sz="2800" dirty="0"/>
              <a:t>Właściwości materiałów niebezpiecznych,</a:t>
            </a:r>
          </a:p>
          <a:p>
            <a:pPr marL="276860" indent="0">
              <a:buNone/>
            </a:pPr>
            <a:r>
              <a:rPr lang="pl-PL" sz="2800" dirty="0"/>
              <a:t>Klasyfikacja materiałów niebezpiecznych,</a:t>
            </a:r>
          </a:p>
          <a:p>
            <a:pPr marL="276860" indent="0">
              <a:buNone/>
            </a:pPr>
            <a:r>
              <a:rPr lang="pl-PL" sz="2800" dirty="0"/>
              <a:t>Oznakowanie materiałów niebezpiecznych w   magazynowaniu,  obrocie i transporcie,</a:t>
            </a:r>
          </a:p>
          <a:p>
            <a:pPr marL="276860" indent="0">
              <a:buNone/>
            </a:pPr>
            <a:r>
              <a:rPr lang="pl-PL" sz="2800" dirty="0"/>
              <a:t>Rozpoznanie terenu zdarzenia, zagrożenia dla ludzi i środowiska.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altLang="pl-PL" sz="2400" dirty="0"/>
              <a:t>Zakres podstawowy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Symbol zastępczy tekstu 1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8" name="Obraz 7" descr="strefy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2812" y="1615423"/>
            <a:ext cx="7358110" cy="4816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66353343"/>
      </p:ext>
    </p:extLst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altLang="pl-PL" sz="2400" dirty="0"/>
              <a:t>Zakres podstawowy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0" y="1348946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4. </a:t>
            </a:r>
            <a:r>
              <a:rPr kumimoji="0" lang="pl-PL" sz="2000" b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Ostrzeganie i alarmowanie o zagrożeniu oraz informowanie o zasadach zachowania się;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0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5. </a:t>
            </a:r>
            <a:r>
              <a:rPr kumimoji="0" lang="pl-PL" sz="2000" b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Przeprowadzenie pomiarów za pomocą dostępnych przyrządów;</a:t>
            </a:r>
            <a:endParaRPr kumimoji="0" lang="pl-PL" sz="20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33" name="Obraz 32" descr="C:\Users\Piotr\Desktop\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507" y="2894806"/>
            <a:ext cx="5657794" cy="3754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Rectangle 2"/>
          <p:cNvSpPr>
            <a:spLocks noChangeArrowheads="1"/>
          </p:cNvSpPr>
          <p:nvPr/>
        </p:nvSpPr>
        <p:spPr bwMode="auto">
          <a:xfrm>
            <a:off x="5940152" y="3370401"/>
            <a:ext cx="320384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Przenośny detektor gazów </a:t>
            </a:r>
            <a:r>
              <a:rPr kumimoji="0" lang="pl-PL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Drager</a:t>
            </a:r>
            <a:r>
              <a:rPr kumimoji="0" lang="pl-PL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X-</a:t>
            </a:r>
            <a:r>
              <a:rPr kumimoji="0" lang="pl-PL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am</a:t>
            </a:r>
            <a:r>
              <a:rPr kumimoji="0" lang="pl-PL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2000 </a:t>
            </a:r>
            <a:br>
              <a:rPr kumimoji="0" lang="pl-PL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pl-PL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jest przyrządem do pomiaru do 4. </a:t>
            </a:r>
            <a:r>
              <a:rPr kumimoji="0" lang="pl-PL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Verdana" pitchFamily="34" charset="0"/>
              </a:rPr>
              <a:t>gazów równocześnie tj. gazy wybuchowe, tlen, tlenek węgla i siarkowodór. Niewielkie i ergonomiczne wymiary pozwalają na komfortową pracę ratownika w każdych warunkach</a:t>
            </a:r>
            <a:endParaRPr kumimoji="0" lang="pl-PL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964888"/>
      </p:ext>
    </p:extLst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altLang="pl-PL" sz="2400" dirty="0"/>
              <a:t>Zakres podstawowy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1405978"/>
            <a:ext cx="8856984" cy="461665"/>
          </a:xfrm>
          <a:prstGeom prst="rect">
            <a:avLst/>
          </a:prstGeom>
          <a:solidFill>
            <a:srgbClr val="CDCFD4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ea typeface="Calibri" pitchFamily="34" charset="0"/>
                <a:cs typeface="Arial" pitchFamily="34" charset="0"/>
              </a:rPr>
              <a:t>6. Ograniczanie </a:t>
            </a:r>
            <a:r>
              <a:rPr kumimoji="0" lang="pl-PL" sz="24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Arial" pitchFamily="34" charset="0"/>
              </a:rPr>
              <a:t>skutków</a:t>
            </a:r>
            <a:r>
              <a:rPr kumimoji="0" lang="pl-PL" sz="240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ea typeface="Calibri" pitchFamily="34" charset="0"/>
                <a:cs typeface="Arial" pitchFamily="34" charset="0"/>
              </a:rPr>
              <a:t> wycieku substancji ropopochodnych;</a:t>
            </a:r>
            <a:endParaRPr kumimoji="0" lang="pl-PL" sz="24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8" name="Picture 2" descr="C:\Users\Piotr\Desktop\cyster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4653" y="1935210"/>
            <a:ext cx="7160401" cy="47341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3035800"/>
      </p:ext>
    </p:extLst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altLang="pl-PL" sz="2400" dirty="0"/>
              <a:t>Zakres podstawowy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72995" y="1581951"/>
            <a:ext cx="45730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8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7. </a:t>
            </a:r>
            <a:r>
              <a:rPr lang="pl-PL" sz="2800" b="1" dirty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2800" b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Stawianie kurtyn wodnych</a:t>
            </a:r>
            <a:endParaRPr kumimoji="0" lang="pl-PL" sz="28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Obraz 8" descr="C:\Users\Piotr\Desktop\Szkic_sytuacyjny_XIII_Forum_RM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5607" y="2105171"/>
            <a:ext cx="8270943" cy="441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3232718"/>
      </p:ext>
    </p:extLst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altLang="pl-PL" sz="2400" dirty="0"/>
              <a:t>Zakres podstawowy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79512" y="1397742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l-PL" sz="2400" b="1" dirty="0">
                <a:solidFill>
                  <a:srgbClr val="333333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8</a:t>
            </a:r>
            <a:r>
              <a:rPr lang="pl-PL" sz="2400" b="1" i="1" dirty="0">
                <a:solidFill>
                  <a:srgbClr val="333333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. Prowadzenie czynności w zakresie dekontaminacji wstępnej ludzi na granicy strefy zagrożenia przy użyciu dostępnego sprzętu;</a:t>
            </a:r>
          </a:p>
        </p:txBody>
      </p:sp>
      <p:pic>
        <p:nvPicPr>
          <p:cNvPr id="8" name="Picture 3" descr="C:\Users\Piotr\Desktop\IMAG0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2591" y="2256174"/>
            <a:ext cx="6942794" cy="45171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3149528"/>
      </p:ext>
    </p:extLst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altLang="pl-PL" sz="2400" dirty="0"/>
              <a:t>Zakres podstawowy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0" y="1621507"/>
            <a:ext cx="9144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2800" b="1" dirty="0">
                <a:solidFill>
                  <a:srgbClr val="333333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9</a:t>
            </a:r>
            <a:r>
              <a:rPr lang="pl-PL" sz="2800" b="1" i="1" dirty="0">
                <a:solidFill>
                  <a:srgbClr val="333333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. </a:t>
            </a:r>
            <a:r>
              <a:rPr lang="pl-PL" sz="2800" b="1" dirty="0">
                <a:solidFill>
                  <a:srgbClr val="333333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Kwalifikowaną pierwszą pomoc poza strefą zagrożenia;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2800" b="1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b="1" dirty="0">
                <a:solidFill>
                  <a:srgbClr val="333333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10. </a:t>
            </a:r>
            <a:r>
              <a:rPr lang="pl-PL" b="1" i="1" dirty="0">
                <a:solidFill>
                  <a:srgbClr val="333333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Współdziałanie z innymi podmiotami ratowniczymi, w tym ze Specjalistyczną Grupą Ratownictwa Chemiczno-Ekologicznego (SGR </a:t>
            </a:r>
            <a:r>
              <a:rPr lang="pl-PL" b="1" i="1" dirty="0" err="1">
                <a:solidFill>
                  <a:srgbClr val="333333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CHEM-EKO</a:t>
            </a:r>
            <a:r>
              <a:rPr lang="pl-PL" b="1" i="1" dirty="0">
                <a:solidFill>
                  <a:srgbClr val="333333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) lub Zastępem Rozpoznania Chemicznego (ZRCHEM);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b="1" i="1" dirty="0">
              <a:solidFill>
                <a:srgbClr val="333333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b="1" i="1" dirty="0">
              <a:solidFill>
                <a:srgbClr val="333333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b="1" i="1" dirty="0">
              <a:solidFill>
                <a:srgbClr val="333333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b="1" i="1" dirty="0">
              <a:solidFill>
                <a:srgbClr val="333333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b="1" i="1" dirty="0">
              <a:solidFill>
                <a:srgbClr val="333333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b="1" i="1" dirty="0">
              <a:solidFill>
                <a:srgbClr val="333333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b="1" i="1" dirty="0">
              <a:solidFill>
                <a:srgbClr val="333333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b="1" i="1" dirty="0">
              <a:solidFill>
                <a:srgbClr val="333333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b="1" i="1" dirty="0">
              <a:solidFill>
                <a:srgbClr val="333333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b="1" i="1" dirty="0">
              <a:solidFill>
                <a:srgbClr val="333333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2800" b="1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2800" b="1" dirty="0">
                <a:solidFill>
                  <a:srgbClr val="333333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11</a:t>
            </a:r>
            <a:r>
              <a:rPr lang="pl-PL" sz="2800" b="1" i="1" dirty="0">
                <a:solidFill>
                  <a:srgbClr val="333333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. Wykonywanie innych czynności wg posiadanego sprzętu oraz wiedzy w danym zakresie</a:t>
            </a:r>
            <a:r>
              <a:rPr lang="pl-PL" sz="2800" b="1" dirty="0">
                <a:solidFill>
                  <a:srgbClr val="333333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.</a:t>
            </a:r>
            <a:endParaRPr lang="pl-PL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C:\Users\Piotr\Desktop\image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5935" y="3041432"/>
            <a:ext cx="4558152" cy="24549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1522114"/>
      </p:ext>
    </p:extLst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altLang="pl-PL" sz="2400" dirty="0"/>
              <a:t>Zakres podstawowy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179512" y="1636811"/>
            <a:ext cx="896448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l-PL" sz="2000" b="1" dirty="0">
                <a:solidFill>
                  <a:srgbClr val="333333"/>
                </a:solidFill>
                <a:ea typeface="Calibri" pitchFamily="34" charset="0"/>
                <a:cs typeface="Arial" pitchFamily="34" charset="0"/>
              </a:rPr>
              <a:t>W przypadku jednostek, które nie spełniają standardu wyposażenia w zakresie podstawowym, pierwszy zastęp przybyły na miejsce zdarzenia realizuje: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pl-PL" dirty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b="1" dirty="0">
                <a:solidFill>
                  <a:srgbClr val="333333"/>
                </a:solidFill>
                <a:ea typeface="Times New Roman" pitchFamily="18" charset="0"/>
                <a:cs typeface="Arial" pitchFamily="34" charset="0"/>
              </a:rPr>
              <a:t>a) </a:t>
            </a:r>
            <a:r>
              <a:rPr lang="pl-PL" dirty="0">
                <a:solidFill>
                  <a:srgbClr val="333333"/>
                </a:solidFill>
                <a:ea typeface="Times New Roman" pitchFamily="18" charset="0"/>
                <a:cs typeface="Arial" pitchFamily="34" charset="0"/>
              </a:rPr>
              <a:t>Określenie warunków zewnętrznych zdarzenia, w tym zjawiska towarzyszące zdarzeniu np.: pożar, wybuch, opary, efekty dźwiękowe, stan nasycenia  infrastrukturą techniczną itp.;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dirty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b="1" dirty="0">
                <a:solidFill>
                  <a:srgbClr val="333333"/>
                </a:solidFill>
                <a:ea typeface="Times New Roman" pitchFamily="18" charset="0"/>
                <a:cs typeface="Arial" pitchFamily="34" charset="0"/>
              </a:rPr>
              <a:t>b) </a:t>
            </a:r>
            <a:r>
              <a:rPr lang="pl-PL" dirty="0">
                <a:solidFill>
                  <a:srgbClr val="333333"/>
                </a:solidFill>
                <a:ea typeface="Times New Roman" pitchFamily="18" charset="0"/>
                <a:cs typeface="Arial" pitchFamily="34" charset="0"/>
              </a:rPr>
              <a:t>Podejmuje próbę identyfikacji substancji chemicznej – źródło informacji np.: kierowca, konwojent, maszynista, pracownicy zakładu, oznakowanie pojazdów i opakowań, dokumenty przewozowe, dokumentacja techniczno-ruchowa, plany ratownicze itp.;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dirty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b="1" dirty="0">
                <a:solidFill>
                  <a:srgbClr val="333333"/>
                </a:solidFill>
                <a:ea typeface="Times New Roman" pitchFamily="18" charset="0"/>
                <a:cs typeface="Arial" pitchFamily="34" charset="0"/>
              </a:rPr>
              <a:t>c) </a:t>
            </a:r>
            <a:r>
              <a:rPr lang="pl-PL" dirty="0">
                <a:solidFill>
                  <a:srgbClr val="333333"/>
                </a:solidFill>
                <a:ea typeface="Times New Roman" pitchFamily="18" charset="0"/>
                <a:cs typeface="Arial" pitchFamily="34" charset="0"/>
              </a:rPr>
              <a:t>Zabezpiecza miejsce zdarzenia i wyznacza strefę zagrożenia;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dirty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b="1" dirty="0">
                <a:solidFill>
                  <a:srgbClr val="333333"/>
                </a:solidFill>
                <a:ea typeface="Times New Roman" pitchFamily="18" charset="0"/>
                <a:cs typeface="Arial" pitchFamily="34" charset="0"/>
              </a:rPr>
              <a:t>d) </a:t>
            </a:r>
            <a:r>
              <a:rPr lang="pl-PL" dirty="0">
                <a:solidFill>
                  <a:srgbClr val="333333"/>
                </a:solidFill>
                <a:ea typeface="Times New Roman" pitchFamily="18" charset="0"/>
                <a:cs typeface="Arial" pitchFamily="34" charset="0"/>
              </a:rPr>
              <a:t>Ustala liczbę osób poszkodowanych i zagrożonych (bez wchodzenia w strefę zagrożenia);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dirty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b="1" dirty="0">
                <a:solidFill>
                  <a:srgbClr val="333333"/>
                </a:solidFill>
                <a:ea typeface="Times New Roman" pitchFamily="18" charset="0"/>
                <a:cs typeface="Arial" pitchFamily="34" charset="0"/>
              </a:rPr>
              <a:t>e) </a:t>
            </a:r>
            <a:r>
              <a:rPr lang="pl-PL" dirty="0">
                <a:solidFill>
                  <a:srgbClr val="333333"/>
                </a:solidFill>
                <a:ea typeface="Times New Roman" pitchFamily="18" charset="0"/>
                <a:cs typeface="Arial" pitchFamily="34" charset="0"/>
              </a:rPr>
              <a:t>Realizuje co najmniej pierwszą pomoc poza strefą zagrożenia;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dirty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b="1" dirty="0">
                <a:solidFill>
                  <a:srgbClr val="333333"/>
                </a:solidFill>
                <a:ea typeface="Times New Roman" pitchFamily="18" charset="0"/>
                <a:cs typeface="Arial" pitchFamily="34" charset="0"/>
              </a:rPr>
              <a:t>f) </a:t>
            </a:r>
            <a:r>
              <a:rPr lang="pl-PL" dirty="0">
                <a:solidFill>
                  <a:srgbClr val="333333"/>
                </a:solidFill>
                <a:ea typeface="Times New Roman" pitchFamily="18" charset="0"/>
                <a:cs typeface="Arial" pitchFamily="34" charset="0"/>
              </a:rPr>
              <a:t>Ostrzega ludność o zagrożeniu i w razie konieczności ewakuuje ludzi, zwierzęta i mienie poza strefę zagrożenia;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dirty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b="1" dirty="0">
                <a:solidFill>
                  <a:srgbClr val="333333"/>
                </a:solidFill>
                <a:ea typeface="Times New Roman" pitchFamily="18" charset="0"/>
                <a:cs typeface="Arial" pitchFamily="34" charset="0"/>
              </a:rPr>
              <a:t>g)</a:t>
            </a:r>
            <a:r>
              <a:rPr lang="pl-PL" dirty="0">
                <a:solidFill>
                  <a:srgbClr val="333333"/>
                </a:solidFill>
                <a:ea typeface="Times New Roman" pitchFamily="18" charset="0"/>
                <a:cs typeface="Arial" pitchFamily="34" charset="0"/>
              </a:rPr>
              <a:t> Wykonuje inne czynności wg posiadanego sprzętu oraz wiedzy w danym zakresie;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dirty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b="1" dirty="0">
                <a:solidFill>
                  <a:srgbClr val="333333"/>
                </a:solidFill>
                <a:ea typeface="Times New Roman" pitchFamily="18" charset="0"/>
                <a:cs typeface="Arial" pitchFamily="34" charset="0"/>
              </a:rPr>
              <a:t>h) </a:t>
            </a:r>
            <a:r>
              <a:rPr lang="pl-PL" dirty="0">
                <a:solidFill>
                  <a:srgbClr val="333333"/>
                </a:solidFill>
                <a:ea typeface="Times New Roman" pitchFamily="18" charset="0"/>
                <a:cs typeface="Arial" pitchFamily="34" charset="0"/>
              </a:rPr>
              <a:t>Przekazuje informacje do właściwego Stanowiska Kierowania KM/P PSP.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15682091"/>
      </p:ext>
    </p:extLst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altLang="pl-PL" sz="2400" dirty="0"/>
              <a:t>Zasady dojazdu i ustawienia pojazdów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28600" y="1636811"/>
            <a:ext cx="891540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pl-PL" sz="2800" b="1" dirty="0"/>
              <a:t> przestrzeganie zasad bezpiecznego dojazdu,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pl-PL" sz="2800" b="1" dirty="0"/>
              <a:t> dojazd i ustawienie pojazdu od strony nawietrznej,</a:t>
            </a:r>
          </a:p>
          <a:p>
            <a:pPr>
              <a:lnSpc>
                <a:spcPct val="11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pl-PL" sz="2800" b="1" dirty="0"/>
              <a:t> w odległości bezpiecznej,</a:t>
            </a:r>
          </a:p>
          <a:p>
            <a:pPr>
              <a:lnSpc>
                <a:spcPct val="11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pl-PL" sz="2800" b="1" dirty="0"/>
              <a:t> ustawienie w sposób zapewniający sprawną 		ewakuację,</a:t>
            </a:r>
          </a:p>
          <a:p>
            <a:pPr>
              <a:lnSpc>
                <a:spcPct val="11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pl-PL" sz="2800" b="1" dirty="0"/>
              <a:t> uwzględnić warunki atmosferyczne oraz			topografię terenu.</a:t>
            </a:r>
          </a:p>
        </p:txBody>
      </p:sp>
    </p:spTree>
    <p:extLst>
      <p:ext uri="{BB962C8B-B14F-4D97-AF65-F5344CB8AC3E}">
        <p14:creationId xmlns:p14="http://schemas.microsoft.com/office/powerpoint/2010/main" val="4226301365"/>
      </p:ext>
    </p:extLst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altLang="pl-PL" sz="2400" dirty="0"/>
              <a:t>Elementarne zasady bezpieczeństwa strażaków i ratowników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28600" y="1636811"/>
            <a:ext cx="8915400" cy="5219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pl-PL" sz="2800" b="1" i="1" dirty="0"/>
              <a:t>ZASADA I – o dojeździe i strefach bezpiecznych</a:t>
            </a:r>
          </a:p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pl-PL" sz="2400" dirty="0"/>
              <a:t>W myśl tej zasady dojazd do miejsca zdarzenia powinien odbywać się z wiatrem, a pojazdy należy wstępnie ustawić w górnych partiach terenu. Odległość minimalna od miejsca zdarzenia nie może być przy tym mniejsza niż 150 m, gdy mamy do czynienia z gazami, substancjami, przedmiotami oraz obiektami tworzącymi zagrożenie wybuchem. </a:t>
            </a:r>
            <a:br>
              <a:rPr lang="pl-PL" sz="2400" dirty="0"/>
            </a:br>
            <a:r>
              <a:rPr lang="pl-PL" sz="2400" dirty="0"/>
              <a:t>Dla substancji, przedmiotów oraz obiektów stanowiących zagrożenie promieniowaniem jonizującym odległość ta nie może być mniejsza niż wstępny promień strefy awaryjnej określonej w „Zasadach postępowania w przypadku możliwości wystąpienia zagrożenia radiacyjnego”</a:t>
            </a:r>
            <a:r>
              <a:rPr lang="pl-PL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805760"/>
      </p:ext>
    </p:extLst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altLang="pl-PL" sz="2400" dirty="0"/>
              <a:t>Elementarne zasady bezpieczeństwa strażaków i ratowników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0" y="1636811"/>
            <a:ext cx="9144000" cy="2486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pl-PL" sz="1800" dirty="0"/>
              <a:t>Jeśli nie mamy przyrządu do wykrywania promieniowania jonizującego, wstępną strefę wyznaczamy na podstawie tabeli:</a:t>
            </a:r>
          </a:p>
          <a:p>
            <a:pPr algn="ctr">
              <a:lnSpc>
                <a:spcPct val="110000"/>
              </a:lnSpc>
              <a:spcBef>
                <a:spcPct val="50000"/>
              </a:spcBef>
            </a:pPr>
            <a:endParaRPr lang="pl-PL" sz="2800" dirty="0"/>
          </a:p>
          <a:p>
            <a:pPr algn="ctr">
              <a:lnSpc>
                <a:spcPct val="110000"/>
              </a:lnSpc>
              <a:spcBef>
                <a:spcPct val="50000"/>
              </a:spcBef>
            </a:pPr>
            <a:br>
              <a:rPr lang="pl-PL" sz="2800" dirty="0"/>
            </a:br>
            <a:endParaRPr lang="pl-PL" sz="2400" b="1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29262"/>
              </p:ext>
            </p:extLst>
          </p:nvPr>
        </p:nvGraphicFramePr>
        <p:xfrm>
          <a:off x="1641226" y="2473118"/>
          <a:ext cx="6096000" cy="35295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5011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effectLst/>
                          <a:latin typeface="Times New Roman" panose="02020603050405020304" pitchFamily="18" charset="0"/>
                        </a:rPr>
                        <a:t>SYTUACJA</a:t>
                      </a:r>
                      <a:endParaRPr lang="pl-PL" b="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>
                          <a:effectLst/>
                          <a:latin typeface="Times New Roman" panose="02020603050405020304" pitchFamily="18" charset="0"/>
                        </a:rPr>
                        <a:t>WSTĘPNY PROMIEŃ STREFY NIEBEZPIECZNEJ</a:t>
                      </a:r>
                      <a:endParaRPr lang="pl-PL" b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200" b="0" dirty="0">
                          <a:effectLst/>
                          <a:latin typeface="Times New Roman" panose="02020603050405020304" pitchFamily="18" charset="0"/>
                        </a:rPr>
                        <a:t>nieuszkodzona przesyłka z nalepką I – biała, II –żółta, III – żółta</a:t>
                      </a:r>
                      <a:endParaRPr lang="pl-PL" b="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>
                          <a:effectLst/>
                          <a:latin typeface="Times New Roman" panose="02020603050405020304" pitchFamily="18" charset="0"/>
                        </a:rPr>
                        <a:t>3 m wokół przesyłki</a:t>
                      </a:r>
                      <a:endParaRPr lang="pl-PL" b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200" b="0" dirty="0">
                          <a:effectLst/>
                          <a:latin typeface="Times New Roman" panose="02020603050405020304" pitchFamily="18" charset="0"/>
                        </a:rPr>
                        <a:t>uszkodzona przesyłka z nalepką I – biała, II –żółta, III – żółta</a:t>
                      </a:r>
                      <a:endParaRPr lang="pl-PL" b="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>
                          <a:effectLst/>
                          <a:latin typeface="Times New Roman" panose="02020603050405020304" pitchFamily="18" charset="0"/>
                        </a:rPr>
                        <a:t>30 m wokół przesyłki</a:t>
                      </a:r>
                      <a:endParaRPr lang="pl-PL" b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200" b="0">
                          <a:effectLst/>
                          <a:latin typeface="Times New Roman" panose="02020603050405020304" pitchFamily="18" charset="0"/>
                        </a:rPr>
                        <a:t>nieuszkodzona czujka dymu</a:t>
                      </a:r>
                      <a:endParaRPr lang="pl-PL" b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dirty="0">
                          <a:effectLst/>
                          <a:latin typeface="Times New Roman" panose="02020603050405020304" pitchFamily="18" charset="0"/>
                        </a:rPr>
                        <a:t>brak</a:t>
                      </a:r>
                      <a:endParaRPr lang="pl-PL" b="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200" b="0">
                          <a:effectLst/>
                          <a:latin typeface="Times New Roman" panose="02020603050405020304" pitchFamily="18" charset="0"/>
                        </a:rPr>
                        <a:t>nieosłonięte lub nieznane źródło (uszkodzone lub nieuszkodzone)</a:t>
                      </a:r>
                      <a:endParaRPr lang="pl-PL" b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dirty="0">
                          <a:effectLst/>
                          <a:latin typeface="Times New Roman" panose="02020603050405020304" pitchFamily="18" charset="0"/>
                        </a:rPr>
                        <a:t>30 m wokół źródła</a:t>
                      </a:r>
                      <a:endParaRPr lang="pl-PL" b="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200" b="0">
                          <a:effectLst/>
                          <a:latin typeface="Times New Roman" panose="02020603050405020304" pitchFamily="18" charset="0"/>
                        </a:rPr>
                        <a:t>plama skażeń (niewielka)</a:t>
                      </a:r>
                      <a:endParaRPr lang="pl-PL" b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dirty="0">
                          <a:effectLst/>
                          <a:latin typeface="Times New Roman" panose="02020603050405020304" pitchFamily="18" charset="0"/>
                        </a:rPr>
                        <a:t>30 m wokół plamy</a:t>
                      </a:r>
                      <a:endParaRPr lang="pl-PL" b="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200" b="0">
                          <a:effectLst/>
                          <a:latin typeface="Times New Roman" panose="02020603050405020304" pitchFamily="18" charset="0"/>
                        </a:rPr>
                        <a:t>duża (rozległa) plama skażeń</a:t>
                      </a:r>
                      <a:endParaRPr lang="pl-PL" b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dirty="0">
                          <a:effectLst/>
                          <a:latin typeface="Times New Roman" panose="02020603050405020304" pitchFamily="18" charset="0"/>
                        </a:rPr>
                        <a:t>300 m wokół skażenia</a:t>
                      </a:r>
                      <a:endParaRPr lang="pl-PL" b="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200" b="0" dirty="0">
                          <a:effectLst/>
                          <a:latin typeface="Times New Roman" panose="02020603050405020304" pitchFamily="18" charset="0"/>
                        </a:rPr>
                        <a:t>pożar, podejrzenie użycia „brudnej bomby”, wybuch lub obłoki dymu, obecność wypalonego paliwa, skażenia plutonem</a:t>
                      </a:r>
                      <a:endParaRPr lang="pl-PL" b="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dirty="0">
                          <a:effectLst/>
                          <a:latin typeface="Times New Roman" panose="02020603050405020304" pitchFamily="18" charset="0"/>
                        </a:rPr>
                        <a:t>300 m wokół</a:t>
                      </a:r>
                      <a:endParaRPr lang="pl-PL" b="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200" b="0">
                          <a:effectLst/>
                          <a:latin typeface="Times New Roman" panose="02020603050405020304" pitchFamily="18" charset="0"/>
                        </a:rPr>
                        <a:t>eksplozja o nieznanej przyczynie, pożar obejmujący broń jądrową (bez jej wybuchu)</a:t>
                      </a:r>
                      <a:endParaRPr lang="pl-PL" b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dirty="0">
                          <a:effectLst/>
                          <a:latin typeface="Times New Roman" panose="02020603050405020304" pitchFamily="18" charset="0"/>
                        </a:rPr>
                        <a:t>1000 m</a:t>
                      </a:r>
                      <a:endParaRPr lang="pl-PL" b="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696036" y="6168788"/>
            <a:ext cx="7629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800" dirty="0"/>
              <a:t>Dla pozostałych substancji, przedmiotów i obiektów stwarzających zagrożenie promień ten nie może być mniejszy niż 50 m.</a:t>
            </a:r>
          </a:p>
        </p:txBody>
      </p:sp>
    </p:spTree>
    <p:extLst>
      <p:ext uri="{BB962C8B-B14F-4D97-AF65-F5344CB8AC3E}">
        <p14:creationId xmlns:p14="http://schemas.microsoft.com/office/powerpoint/2010/main" val="2786356248"/>
      </p:ext>
    </p:extLst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Clr>
                <a:srgbClr val="FF0000"/>
              </a:buClr>
              <a:buSzPct val="25000"/>
            </a:pPr>
            <a:r>
              <a:rPr lang="pl-PL" sz="2400" dirty="0"/>
              <a:t>MATERIAŁY NIEBEZPIECZNE </a:t>
            </a:r>
            <a:endParaRPr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Shape 129"/>
          <p:cNvSpPr txBox="1">
            <a:spLocks noGrp="1"/>
          </p:cNvSpPr>
          <p:nvPr>
            <p:ph type="body" idx="2"/>
          </p:nvPr>
        </p:nvSpPr>
        <p:spPr>
          <a:xfrm>
            <a:off x="365015" y="1887480"/>
            <a:ext cx="8295089" cy="304807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276860" indent="0" algn="just" eaLnBrk="1" hangingPunct="1">
              <a:buNone/>
            </a:pPr>
            <a:r>
              <a:rPr lang="pl-PL" sz="2400" dirty="0"/>
              <a:t>Są to substancje, materiały i przedmioty, których przewóz jest albo zabroniony, albo dopuszczony jedynie na warunkach określonych prawem, w szczególności Umową Europejską dotyczącą międzynarodowego przewozu drogowego towarów niebezpiecznych (Umowa ADR). Materiały niebezpieczne podczas transportu mogą stanowić znaczące ryzyko zagrożenia dla zdrowia, bezpieczeństwa lub mienia.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5152374"/>
      </p:ext>
    </p:extLst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altLang="pl-PL" sz="2400" dirty="0"/>
              <a:t>Elementarne zasady bezpieczeństwa strażaków i ratowników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30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0" y="1896118"/>
            <a:ext cx="91440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pl-PL" sz="2800" b="1" i="1" dirty="0"/>
              <a:t>ZASADA II – o ochronach osobistych</a:t>
            </a:r>
          </a:p>
          <a:p>
            <a:pPr algn="ctr">
              <a:lnSpc>
                <a:spcPct val="110000"/>
              </a:lnSpc>
              <a:spcBef>
                <a:spcPct val="50000"/>
              </a:spcBef>
            </a:pPr>
            <a:br>
              <a:rPr lang="pl-PL" sz="2800" dirty="0"/>
            </a:br>
            <a:r>
              <a:rPr lang="pl-PL" sz="2400" dirty="0"/>
              <a:t>Ratownicy muszą stosować odpowiedni sprzęt ochrony osobistej, którego odporność i właściwości będą adekwatne do zagrożenia i okoliczności zdarzenia. Dobór tego sprzętu powinien uwzględniać: stężenia wybuchowe, tlenu oraz substancji niebezpiecznych w otoczeniu, właściwości substancji niebezpiecznej oraz odporność chemiczną używanego sprzętu.</a:t>
            </a: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799715733"/>
      </p:ext>
    </p:extLst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altLang="pl-PL" sz="2400" dirty="0"/>
              <a:t>Elementarne zasady bezpieczeństwa strażaków i ratowników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31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50126" y="1987202"/>
            <a:ext cx="9144000" cy="239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pl-PL" sz="2800" b="1" i="1" dirty="0"/>
              <a:t>ZASADA III – należy rozpoznać substancję chemiczną i miejsce zdarzenia oraz wyznaczyć strefę zagrożenia, stosując dostępne przyrządy pomiarowe oraz dostępne źródła informacji</a:t>
            </a:r>
            <a:br>
              <a:rPr lang="pl-PL" sz="2800" dirty="0"/>
            </a:b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1622078141"/>
      </p:ext>
    </p:extLst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altLang="pl-PL" sz="2400" dirty="0"/>
              <a:t>Elementarne zasady bezpieczeństwa strażaków i ratowników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32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63774" y="1987202"/>
            <a:ext cx="8857396" cy="1920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pl-PL" sz="2800" b="1" i="1" dirty="0"/>
              <a:t>ZASADA IV – absolutne pierwszeństwo mają działania polegające na ratowaniu zagrożonych ludzi</a:t>
            </a:r>
            <a:br>
              <a:rPr lang="pl-PL" sz="2800" dirty="0"/>
            </a:b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4050840751"/>
      </p:ext>
    </p:extLst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altLang="pl-PL" sz="2400" dirty="0"/>
              <a:t>Elementarne zasady bezpieczeństwa strażaków i ratowników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33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50127" y="1702744"/>
            <a:ext cx="9144000" cy="58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pl-PL" sz="2800" b="1" i="1" dirty="0"/>
              <a:t>ZASADA V – bezpieczeństwo strażaków i ratowników</a:t>
            </a:r>
          </a:p>
          <a:p>
            <a:pPr algn="ctr"/>
            <a:r>
              <a:rPr lang="pl-PL" sz="2000" dirty="0"/>
              <a:t>W myśl tej zasady wszelkie działania w strefie zagrożenia muszą być prowadzone przez minimum dwóch strażaków lub ratowników. Jednocześnie należy unikać niepotrzebnego wprowadzania ratowników w strefę zagrożenia.</a:t>
            </a:r>
          </a:p>
          <a:p>
            <a:pPr algn="ctr"/>
            <a:r>
              <a:rPr lang="pl-PL" sz="2000" dirty="0"/>
              <a:t>Ratownicy pracujący w strefie zagrożenia muszą być zawsze asekurowani przez minimum dwóch ratowników, którzy mają ten sam stopień ochrony osobistej.</a:t>
            </a:r>
          </a:p>
          <a:p>
            <a:pPr algn="ctr"/>
            <a:r>
              <a:rPr lang="pl-PL" sz="2000" dirty="0"/>
              <a:t>Niezwykle ważne jest utrzymywanie łączności między ratownikami pracującymi w strefie i tymi, którzy ich asekurują, gdyż nie zawsze będą mieli ze sobą kontakt wzrokowy.</a:t>
            </a:r>
          </a:p>
          <a:p>
            <a:pPr algn="ctr"/>
            <a:r>
              <a:rPr lang="pl-PL" sz="2000" dirty="0"/>
              <a:t>Należy kontrolować czas przebywania ratowników w strefie niebezpiecznej.</a:t>
            </a:r>
          </a:p>
          <a:p>
            <a:pPr algn="ctr"/>
            <a:r>
              <a:rPr lang="pl-PL" sz="2000" dirty="0"/>
              <a:t>W miarę potrzeby – jeszcze przed wejściem ratowników w strefę – należy przygotować punkt dekontaminacji wstępnej ludzi i sprzętu.</a:t>
            </a:r>
          </a:p>
          <a:p>
            <a:pPr algn="ctr">
              <a:lnSpc>
                <a:spcPct val="110000"/>
              </a:lnSpc>
              <a:spcBef>
                <a:spcPct val="50000"/>
              </a:spcBef>
            </a:pPr>
            <a:br>
              <a:rPr lang="pl-PL" sz="2800" dirty="0"/>
            </a:b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850646142"/>
      </p:ext>
    </p:extLst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altLang="pl-PL" sz="2400" dirty="0"/>
              <a:t>Elementarne zasady bezpieczeństwa strażaków i ratowników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34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63774" y="1987202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pl-PL" sz="2800" b="1" i="1" dirty="0"/>
              <a:t>ZASADA VI – w strefie zagrożenia działania mogą prowadzić jedynie wyszkoleni ratownicy</a:t>
            </a:r>
            <a:br>
              <a:rPr lang="pl-PL" sz="2800" dirty="0"/>
            </a:b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1299605545"/>
      </p:ext>
    </p:extLst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altLang="pl-PL" sz="2400" dirty="0"/>
              <a:t>Elementarne zasady bezpieczeństwa strażaków i ratowników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35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63774" y="1987202"/>
            <a:ext cx="9144000" cy="3255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pl-PL" sz="2800" b="1" i="1" dirty="0"/>
              <a:t>ZASADA VII – reguła 10 minut</a:t>
            </a:r>
          </a:p>
          <a:p>
            <a:pPr algn="ctr">
              <a:lnSpc>
                <a:spcPct val="110000"/>
              </a:lnSpc>
              <a:spcBef>
                <a:spcPct val="50000"/>
              </a:spcBef>
            </a:pPr>
            <a:br>
              <a:rPr lang="pl-PL" sz="2800" dirty="0"/>
            </a:br>
            <a:r>
              <a:rPr lang="pl-PL" sz="2400" dirty="0"/>
              <a:t>Każda sytuacja może być bardzo dynamiczna i niespodziewanie zmienić swój charakter. W trakcie akcji ratowniczo-gaśniczej należy spodziewać się np. pożaru, wybuchu, gwałtownej reakcji chemicznej itp., dlatego działania należy przewidywać z wyprzedzeniem ok. 10 min.</a:t>
            </a: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3796447406"/>
      </p:ext>
    </p:extLst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altLang="pl-PL" sz="2400" dirty="0"/>
              <a:t>Elementarne zasady bezpieczeństwa strażaków i ratowników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36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63774" y="1987202"/>
            <a:ext cx="9144000" cy="147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pl-PL" sz="2800" b="1" i="1" dirty="0"/>
              <a:t>ZASADA VIII – konieczne jest zwracanie uwagi na zjawiska towarzyszące akcji, gdyż mogą one powodować dodatkowe zagrożenia</a:t>
            </a: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1646693350"/>
      </p:ext>
    </p:extLst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altLang="pl-PL" sz="2400" dirty="0"/>
              <a:t>Elementarne zasady bezpieczeństwa strażaków i ratowników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37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63774" y="1987202"/>
            <a:ext cx="9144000" cy="2850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pl-PL" sz="2800" b="1" i="1" dirty="0"/>
              <a:t>ZASADA IX – zawsze należy unikać zbędnej kontaminacji strażaków i ratowników</a:t>
            </a:r>
          </a:p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pl-PL" sz="2400" dirty="0"/>
              <a:t>Szczególną uwagę należy zwracać na możliwość występowania kontaminacji wtórnej (tak dokładnie wykonywać dekontaminację, by zagrożenie nie przeniosło się poza wyznaczoną strefę niebezpieczną).</a:t>
            </a: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1220415002"/>
      </p:ext>
    </p:extLst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altLang="pl-PL" sz="2400" dirty="0"/>
              <a:t>Elementarne zasady bezpieczeństwa strażaków i ratowników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38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63774" y="1987202"/>
            <a:ext cx="8734566" cy="151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pl-PL" sz="2800" b="1" i="1" dirty="0"/>
              <a:t>ZASADA X – każde działania ratownictwa chemicznego i ekologicznego wymagają zabezpieczenia medycznego</a:t>
            </a: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4122532382"/>
      </p:ext>
    </p:extLst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400" dirty="0"/>
              <a:t>BIBLIOGRAFIA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39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28600" y="1636811"/>
            <a:ext cx="89154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1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l-PL" sz="2400" dirty="0"/>
              <a:t>Ustawa z dnia 25 lutego 2011 r. o substancjach chemicznych i ich mieszaninach (</a:t>
            </a:r>
            <a:r>
              <a:rPr lang="nn-NO" sz="2400" dirty="0"/>
              <a:t>Dz.U. 2011 nr 63 poz. 322</a:t>
            </a:r>
            <a:r>
              <a:rPr lang="pl-PL" sz="2400" dirty="0"/>
              <a:t>);</a:t>
            </a:r>
          </a:p>
          <a:p>
            <a:pPr marL="457200" indent="-457200">
              <a:lnSpc>
                <a:spcPct val="11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l-PL" sz="2400" dirty="0"/>
              <a:t>Umowa europejska dotycząca międzynarodowego przewozu drogowego towarów niebezpiecznych (ADR);</a:t>
            </a:r>
          </a:p>
          <a:p>
            <a:pPr marL="457200" indent="-457200">
              <a:lnSpc>
                <a:spcPct val="11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l-PL" sz="2400" dirty="0"/>
              <a:t>Rozporządzenie Ministra Infrastruktury z dnia 31 grudnia 2002 r. w sprawie warunków technicznych pojazdów oraz zakresu ich niezbędnego wyposażenia (</a:t>
            </a:r>
            <a:r>
              <a:rPr lang="nn-NO" sz="2400" dirty="0"/>
              <a:t>Dz.U. 2003 nr 32 poz. 262</a:t>
            </a:r>
            <a:r>
              <a:rPr lang="pl-PL" sz="2400" dirty="0"/>
              <a:t>);</a:t>
            </a:r>
          </a:p>
          <a:p>
            <a:pPr marL="457200" indent="-457200">
              <a:lnSpc>
                <a:spcPct val="11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714882579"/>
      </p:ext>
    </p:extLst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Clr>
                <a:srgbClr val="FF0000"/>
              </a:buClr>
              <a:buSzPct val="25000"/>
            </a:pPr>
            <a:r>
              <a:rPr lang="pl-PL" altLang="pl-PL" sz="2400" dirty="0"/>
              <a:t>USTAWA z dnia 25 lutego 2011 r. o substancjach chemicznych i ich mieszaninach</a:t>
            </a:r>
            <a:endParaRPr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Shape 129"/>
          <p:cNvSpPr txBox="1">
            <a:spLocks noGrp="1"/>
          </p:cNvSpPr>
          <p:nvPr>
            <p:ph type="body" idx="2"/>
          </p:nvPr>
        </p:nvSpPr>
        <p:spPr>
          <a:xfrm>
            <a:off x="507247" y="1463375"/>
            <a:ext cx="8295089" cy="5394625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276860" indent="0" eaLnBrk="1" hangingPunct="1">
              <a:buNone/>
            </a:pPr>
            <a:r>
              <a:rPr lang="pl-PL" altLang="pl-PL" sz="1800" dirty="0"/>
              <a:t>Art. 4. 1. Substancjami niebezpiecznymi i mieszaninami niebezpiecznymi są substancje i mieszaniny zaklasyfikowane co najmniej do jednej z poniższych kategorii:</a:t>
            </a:r>
          </a:p>
          <a:p>
            <a:pPr marL="276860" indent="0" eaLnBrk="1" hangingPunct="1">
              <a:buNone/>
            </a:pPr>
            <a:endParaRPr lang="pl-PL" altLang="pl-PL" sz="1800" dirty="0"/>
          </a:p>
          <a:p>
            <a:pPr marL="276860" indent="0" eaLnBrk="1" hangingPunct="1">
              <a:buNone/>
            </a:pPr>
            <a:r>
              <a:rPr lang="pl-PL" altLang="pl-PL" sz="1800" dirty="0"/>
              <a:t>1) substancje i mieszaniny o właściwościach wybuchowych;</a:t>
            </a:r>
          </a:p>
          <a:p>
            <a:pPr marL="276860" indent="0" eaLnBrk="1" hangingPunct="1">
              <a:buNone/>
            </a:pPr>
            <a:r>
              <a:rPr lang="pl-PL" altLang="pl-PL" sz="1800" dirty="0"/>
              <a:t>2) substancje i mieszaniny o właściwościach utleniających;</a:t>
            </a:r>
          </a:p>
          <a:p>
            <a:pPr marL="276860" indent="0" eaLnBrk="1" hangingPunct="1">
              <a:buNone/>
            </a:pPr>
            <a:r>
              <a:rPr lang="pl-PL" altLang="pl-PL" sz="1800" dirty="0"/>
              <a:t>3) substancje i mieszaniny skrajnie łatwopalne;</a:t>
            </a:r>
          </a:p>
          <a:p>
            <a:pPr marL="276860" indent="0" eaLnBrk="1" hangingPunct="1">
              <a:buNone/>
            </a:pPr>
            <a:r>
              <a:rPr lang="pl-PL" altLang="pl-PL" sz="1800" dirty="0"/>
              <a:t>4) substancje i mieszaniny wysoce łatwopalne;</a:t>
            </a:r>
          </a:p>
          <a:p>
            <a:pPr marL="276860" indent="0" eaLnBrk="1" hangingPunct="1">
              <a:buNone/>
            </a:pPr>
            <a:r>
              <a:rPr lang="pl-PL" altLang="pl-PL" sz="1800" dirty="0"/>
              <a:t>5) substancje i mieszaniny łatwopalne;</a:t>
            </a:r>
          </a:p>
          <a:p>
            <a:pPr marL="276860" indent="0" eaLnBrk="1" hangingPunct="1">
              <a:buNone/>
            </a:pPr>
            <a:r>
              <a:rPr lang="pl-PL" altLang="pl-PL" sz="1800" dirty="0"/>
              <a:t>6) substancje i mieszaniny bardzo toksyczne;</a:t>
            </a:r>
          </a:p>
          <a:p>
            <a:pPr marL="276860" indent="0" eaLnBrk="1" hangingPunct="1">
              <a:buNone/>
            </a:pPr>
            <a:r>
              <a:rPr lang="pl-PL" altLang="pl-PL" sz="1800" dirty="0"/>
              <a:t>7) substancje i mieszaniny toksyczne;</a:t>
            </a:r>
          </a:p>
          <a:p>
            <a:pPr marL="276860" indent="0" eaLnBrk="1" hangingPunct="1">
              <a:buNone/>
            </a:pPr>
            <a:r>
              <a:rPr lang="pl-PL" altLang="pl-PL" sz="1800" dirty="0"/>
              <a:t>8) substancje i mieszaniny szkodliwe;</a:t>
            </a:r>
          </a:p>
          <a:p>
            <a:pPr marL="276860" indent="0" eaLnBrk="1" hangingPunct="1">
              <a:buNone/>
            </a:pPr>
            <a:r>
              <a:rPr lang="pl-PL" altLang="pl-PL" sz="1800" dirty="0"/>
              <a:t>9) substancje i mieszaniny żrące;</a:t>
            </a:r>
          </a:p>
          <a:p>
            <a:pPr marL="276860" indent="0" eaLnBrk="1" hangingPunct="1">
              <a:buNone/>
            </a:pPr>
            <a:r>
              <a:rPr lang="pl-PL" altLang="pl-PL" sz="1800" dirty="0"/>
              <a:t>10) substancje i mieszaniny drażniące;</a:t>
            </a:r>
          </a:p>
          <a:p>
            <a:pPr marL="276860" indent="0" eaLnBrk="1" hangingPunct="1">
              <a:buNone/>
            </a:pPr>
            <a:r>
              <a:rPr lang="pl-PL" altLang="pl-PL" sz="1800" dirty="0"/>
              <a:t>11) substancje i mieszaniny uczulające;</a:t>
            </a:r>
          </a:p>
          <a:p>
            <a:pPr marL="276860" indent="0" eaLnBrk="1" hangingPunct="1">
              <a:buNone/>
            </a:pPr>
            <a:r>
              <a:rPr lang="pl-PL" altLang="pl-PL" sz="1800" dirty="0"/>
              <a:t>12) substancje i mieszaniny rakotwórcze;</a:t>
            </a:r>
          </a:p>
          <a:p>
            <a:pPr marL="276860" indent="0" eaLnBrk="1" hangingPunct="1">
              <a:buNone/>
            </a:pPr>
            <a:r>
              <a:rPr lang="pl-PL" altLang="pl-PL" sz="1800" dirty="0"/>
              <a:t>13) substancje i mieszaniny mutagenne;</a:t>
            </a:r>
          </a:p>
          <a:p>
            <a:pPr marL="276860" indent="0" eaLnBrk="1" hangingPunct="1">
              <a:buNone/>
            </a:pPr>
            <a:r>
              <a:rPr lang="pl-PL" altLang="pl-PL" sz="1800" dirty="0"/>
              <a:t>14) substancje i mieszaniny działające szkodliwie na rozrodczość;</a:t>
            </a:r>
          </a:p>
          <a:p>
            <a:pPr marL="276860" indent="0" eaLnBrk="1" hangingPunct="1">
              <a:buNone/>
            </a:pPr>
            <a:r>
              <a:rPr lang="pl-PL" altLang="pl-PL" sz="1800" dirty="0"/>
              <a:t>15) substancje i mieszaniny niebezpieczne dla środowiska.</a:t>
            </a:r>
          </a:p>
          <a:p>
            <a:pPr marL="0" marR="0" lvl="0" indent="0" rtl="0">
              <a:spcBef>
                <a:spcPts val="0"/>
              </a:spcBef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7195523"/>
      </p:ext>
    </p:extLst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400" dirty="0"/>
              <a:t>BIBLIOGRAFIA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40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28600" y="1622243"/>
            <a:ext cx="8915400" cy="671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1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l-PL" sz="2600" dirty="0"/>
              <a:t>Zasady organizacji ratownictwa chemicznego i ekologicznego w Krajowym Systemie Ratowniczo-Gaśniczym (lipiec 2013r.);</a:t>
            </a:r>
          </a:p>
          <a:p>
            <a:pPr marL="457200" indent="-457200">
              <a:lnSpc>
                <a:spcPct val="11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l-PL" sz="2600" dirty="0"/>
              <a:t>Rozporządzenie Ministra Zdrowia z dnia 20 kwietnia 2012 r. w sprawie oznakowania opakowań substancji niebezpiecznych i mieszanin niebezpiecznych oraz niektórych mieszanin;</a:t>
            </a:r>
          </a:p>
          <a:p>
            <a:pPr marL="457200" indent="-457200">
              <a:lnSpc>
                <a:spcPct val="11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l-PL" sz="2600" dirty="0" err="1"/>
              <a:t>Podlasiński</a:t>
            </a:r>
            <a:r>
              <a:rPr lang="pl-PL" sz="2600" dirty="0"/>
              <a:t> Rafał, </a:t>
            </a:r>
            <a:r>
              <a:rPr lang="pl-PL" sz="2600" i="1" dirty="0"/>
              <a:t>Ratownictwo chemiczne- poziom podstawowy. </a:t>
            </a:r>
            <a:r>
              <a:rPr lang="pl-PL" sz="2600" dirty="0"/>
              <a:t>Przegląd pożarniczy. (http://www.ppoz.pl/ratownictwo-i-ochrona-</a:t>
            </a:r>
            <a:r>
              <a:rPr lang="pl-PL" sz="2600" dirty="0" err="1"/>
              <a:t>ludnosci</a:t>
            </a:r>
            <a:r>
              <a:rPr lang="pl-PL" sz="2600" dirty="0"/>
              <a:t>/868-ratownictwo-chemiczne-poziom-podstawowy).</a:t>
            </a:r>
          </a:p>
          <a:p>
            <a:pPr marL="457200" indent="-457200">
              <a:lnSpc>
                <a:spcPct val="11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pl-PL" sz="2800" dirty="0"/>
          </a:p>
          <a:p>
            <a:pPr>
              <a:lnSpc>
                <a:spcPct val="110000"/>
              </a:lnSpc>
              <a:spcBef>
                <a:spcPct val="50000"/>
              </a:spcBef>
            </a:pP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075033448"/>
      </p:ext>
    </p:extLst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altLang="pl-PL" sz="2400" dirty="0"/>
              <a:t>Oznakowanie opakowań substancji niebezpiecznych przy magazynowaniu i obrocie</a:t>
            </a:r>
            <a:endParaRPr lang="pl-PL" sz="2400" b="1" i="0" u="none" strike="noStrike" cap="none" dirty="0">
              <a:solidFill>
                <a:srgbClr val="FFC700"/>
              </a:solidFill>
              <a:sym typeface="Calibri"/>
            </a:endParaRPr>
          </a:p>
        </p:txBody>
      </p:sp>
      <p:sp>
        <p:nvSpPr>
          <p:cNvPr id="141" name="Shape 141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Shape 143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  <p:pic>
        <p:nvPicPr>
          <p:cNvPr id="7" name="Picture 2" descr="http://www.anamaja.pl/wp-content/uploads/oznakowania-substancji-niebezpiecznyc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0" y="1843881"/>
            <a:ext cx="5715000" cy="40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1376406" y="539032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>
              <a:buSzPct val="25000"/>
            </a:pPr>
            <a:r>
              <a:rPr lang="pl-PL" altLang="pl-PL" sz="2400" dirty="0"/>
              <a:t>Klasyfikacja ADR - RID</a:t>
            </a:r>
            <a:br>
              <a:rPr lang="pl-PL" altLang="pl-PL" sz="2800" dirty="0"/>
            </a:br>
            <a:endParaRPr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Shape 150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Shape 151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272507" y="1849471"/>
            <a:ext cx="857493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dirty="0"/>
              <a:t>ADR-RID Jest to podstawowy i obowiązujący praktycznie w całej Europie (z wyjątkiem Wielkiej Brytanii) system oznaczeń kodowych stosowany w transporcie materiałów niebezpiecznych. Usankcjonowany jest postanowieniem konwencji ADR (dla transportu kołowego) i RID (dla transportu kolejowego). Przewidują one oznakowanie środków transportu materiałów niebezpiecznych pomarańczowymi tablicami ostrzegawczymi o wymiarach 30 x 40 cm, barwy pomarańczowej odblaskowej otoczonymi dookoła czarnym nie odblaskowym paskiem. Tablica w górnej części zawiera numer rozpoznawczy zagrożenia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>
              <a:buSzPct val="25000"/>
            </a:pPr>
            <a:r>
              <a:rPr lang="pl-PL" altLang="pl-PL" sz="2400" dirty="0"/>
              <a:t>Klasyfikacja ADR - RID</a:t>
            </a:r>
            <a:br>
              <a:rPr lang="pl-PL" altLang="pl-PL" sz="2800" dirty="0"/>
            </a:br>
            <a:endParaRPr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Shape 150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Shape 151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272506" y="2160317"/>
            <a:ext cx="8574931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KLASA MAERIAŁU:</a:t>
            </a:r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1 – Materiały i przedmioty wybuchowe</a:t>
            </a:r>
          </a:p>
          <a:p>
            <a:r>
              <a:rPr lang="pl-PL" dirty="0"/>
              <a:t>2 – Gazy</a:t>
            </a:r>
          </a:p>
          <a:p>
            <a:r>
              <a:rPr lang="pl-PL" dirty="0"/>
              <a:t>3 – Materiały ciekłe zapalne</a:t>
            </a:r>
          </a:p>
          <a:p>
            <a:r>
              <a:rPr lang="pl-PL" dirty="0"/>
              <a:t>4.1 – Materiały stałe zapalne, materiały </a:t>
            </a:r>
            <a:r>
              <a:rPr lang="pl-PL" dirty="0" err="1"/>
              <a:t>samoreaktywne</a:t>
            </a:r>
            <a:r>
              <a:rPr lang="pl-PL" dirty="0"/>
              <a:t> oraz materiały wybuchowe stałe odczulone</a:t>
            </a:r>
          </a:p>
          <a:p>
            <a:r>
              <a:rPr lang="pl-PL" dirty="0"/>
              <a:t>4.2 – Materiały samozapalne</a:t>
            </a:r>
          </a:p>
          <a:p>
            <a:r>
              <a:rPr lang="pl-PL" dirty="0"/>
              <a:t>4.3 – Materiały wytwarzające w zetknięciu z wodą gazy zapalne</a:t>
            </a:r>
          </a:p>
          <a:p>
            <a:r>
              <a:rPr lang="pl-PL" dirty="0"/>
              <a:t>5.1 – Materiały utleniające</a:t>
            </a:r>
          </a:p>
          <a:p>
            <a:r>
              <a:rPr lang="pl-PL" dirty="0"/>
              <a:t>5.2 – Nadtlenki organiczne</a:t>
            </a:r>
          </a:p>
          <a:p>
            <a:r>
              <a:rPr lang="pl-PL" dirty="0"/>
              <a:t>6.1 – Materiały trujące</a:t>
            </a:r>
          </a:p>
          <a:p>
            <a:r>
              <a:rPr lang="pl-PL" dirty="0"/>
              <a:t>6.2 – Materiały zakaźne</a:t>
            </a:r>
          </a:p>
          <a:p>
            <a:r>
              <a:rPr lang="pl-PL" dirty="0"/>
              <a:t>7 – Materiały promieniotwórcze</a:t>
            </a:r>
          </a:p>
          <a:p>
            <a:r>
              <a:rPr lang="pl-PL" dirty="0"/>
              <a:t>8 – Materiały żrące</a:t>
            </a:r>
          </a:p>
          <a:p>
            <a:r>
              <a:rPr lang="pl-PL" dirty="0"/>
              <a:t>9 – Różne materiały i przedmioty niebezpieczne</a:t>
            </a:r>
          </a:p>
          <a:p>
            <a:endParaRPr lang="pl-PL" dirty="0"/>
          </a:p>
        </p:txBody>
      </p:sp>
      <p:pic>
        <p:nvPicPr>
          <p:cNvPr id="10" name="Picture 2" descr="http://upload.wikimedia.org/wikipedia/commons/thumb/8/8b/UN_transport_pictogram_-_1.svg/120px-UN_transport_pictogram_-_1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40111" y="1592385"/>
            <a:ext cx="1079999" cy="1080000"/>
          </a:xfrm>
          <a:prstGeom prst="rect">
            <a:avLst/>
          </a:prstGeom>
          <a:noFill/>
        </p:spPr>
      </p:pic>
      <p:pic>
        <p:nvPicPr>
          <p:cNvPr id="11" name="Picture 4" descr="http://upload.wikimedia.org/wikipedia/commons/5/5f/Flammable_ga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72019" y="1592385"/>
            <a:ext cx="1043999" cy="1044000"/>
          </a:xfrm>
          <a:prstGeom prst="rect">
            <a:avLst/>
          </a:prstGeom>
          <a:noFill/>
        </p:spPr>
      </p:pic>
      <p:pic>
        <p:nvPicPr>
          <p:cNvPr id="12" name="Picture 6" descr="http://upload.wikimedia.org/wikipedia/commons/b/b1/Pressurized_gas_bg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60966" y="1610385"/>
            <a:ext cx="1043999" cy="1044000"/>
          </a:xfrm>
          <a:prstGeom prst="rect">
            <a:avLst/>
          </a:prstGeom>
          <a:noFill/>
        </p:spPr>
      </p:pic>
      <p:pic>
        <p:nvPicPr>
          <p:cNvPr id="13" name="Picture 8" descr="http://upload.wikimedia.org/wikipedia/commons/thumb/7/78/Label_for_dangerous_goods_-_class_2.3.svg/120px-Label_for_dangerous_goods_-_class_2.3.sv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4965" y="1614597"/>
            <a:ext cx="1080000" cy="1080001"/>
          </a:xfrm>
          <a:prstGeom prst="rect">
            <a:avLst/>
          </a:prstGeom>
          <a:noFill/>
        </p:spPr>
      </p:pic>
      <p:pic>
        <p:nvPicPr>
          <p:cNvPr id="14" name="Picture 10" descr="http://upload.wikimedia.org/wikipedia/commons/thumb/4/41/Label_for_dangerous_goods_-_class_3.svg/120px-Label_for_dangerous_goods_-_class_3.sv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4965" y="1636811"/>
            <a:ext cx="1079999" cy="1080000"/>
          </a:xfrm>
          <a:prstGeom prst="rect">
            <a:avLst/>
          </a:prstGeom>
          <a:noFill/>
        </p:spPr>
      </p:pic>
      <p:pic>
        <p:nvPicPr>
          <p:cNvPr id="15" name="Picture 12" descr="http://upload.wikimedia.org/wikipedia/commons/thumb/b/bc/Label_for_dangerous_goods_-_class_4.3.svg/120px-Label_for_dangerous_goods_-_class_4.3.svg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67437" y="3765905"/>
            <a:ext cx="1080000" cy="1080001"/>
          </a:xfrm>
          <a:prstGeom prst="rect">
            <a:avLst/>
          </a:prstGeom>
          <a:noFill/>
        </p:spPr>
      </p:pic>
      <p:pic>
        <p:nvPicPr>
          <p:cNvPr id="16" name="Picture 14" descr="http://upload.wikimedia.org/wikipedia/commons/thumb/9/9c/Label_for_dangeous_goods_-_class_5.1.svg/120px-Label_for_dangeous_goods_-_class_5.1.svg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67438" y="4845906"/>
            <a:ext cx="1079999" cy="1080000"/>
          </a:xfrm>
          <a:prstGeom prst="rect">
            <a:avLst/>
          </a:prstGeom>
          <a:noFill/>
        </p:spPr>
      </p:pic>
      <p:pic>
        <p:nvPicPr>
          <p:cNvPr id="17" name="Picture 16" descr="http://upload.wikimedia.org/wikipedia/commons/thumb/7/72/Dangclass6_1.svg/120px-Dangclass6_1.svg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67438" y="5778000"/>
            <a:ext cx="1079999" cy="1080000"/>
          </a:xfrm>
          <a:prstGeom prst="rect">
            <a:avLst/>
          </a:prstGeom>
          <a:noFill/>
        </p:spPr>
      </p:pic>
      <p:pic>
        <p:nvPicPr>
          <p:cNvPr id="18" name="Picture 18" descr="http://upload.wikimedia.org/wikipedia/commons/thumb/1/16/Dangclass6_2.png.svg/120px-Dangclass6_2.png.svg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34409" y="5772067"/>
            <a:ext cx="1079999" cy="1080000"/>
          </a:xfrm>
          <a:prstGeom prst="rect">
            <a:avLst/>
          </a:prstGeom>
          <a:noFill/>
        </p:spPr>
      </p:pic>
      <p:pic>
        <p:nvPicPr>
          <p:cNvPr id="19" name="Picture 20" descr="http://upload.wikimedia.org/wikipedia/commons/thumb/0/04/Radiation_diamond.svg/120px-Radiation_diamond.svg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54410" y="5778000"/>
            <a:ext cx="1079999" cy="1080000"/>
          </a:xfrm>
          <a:prstGeom prst="rect">
            <a:avLst/>
          </a:prstGeom>
          <a:noFill/>
        </p:spPr>
      </p:pic>
      <p:pic>
        <p:nvPicPr>
          <p:cNvPr id="20" name="Picture 22" descr="http://upload.wikimedia.org/wikipedia/commons/thumb/8/8a/Danger-class-8.svg/120px-Danger-class-8.svg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74411" y="5724102"/>
            <a:ext cx="1079999" cy="1080000"/>
          </a:xfrm>
          <a:prstGeom prst="rect">
            <a:avLst/>
          </a:prstGeom>
          <a:noFill/>
        </p:spPr>
      </p:pic>
      <p:pic>
        <p:nvPicPr>
          <p:cNvPr id="21" name="Picture 24" descr="http://upload.wikimedia.org/wikipedia/commons/thumb/2/20/Dangclass9.svg/120px-Dangclass9.svg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441749" y="5724102"/>
            <a:ext cx="1079999" cy="1080000"/>
          </a:xfrm>
          <a:prstGeom prst="rect">
            <a:avLst/>
          </a:prstGeom>
          <a:noFill/>
        </p:spPr>
      </p:pic>
      <p:pic>
        <p:nvPicPr>
          <p:cNvPr id="22" name="Picture 26" descr="http://upload.wikimedia.org/wikipedia/commons/thumb/b/b9/Tablica_ADR.svg/200px-Tablica_ADR.svg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11351" y="5643578"/>
            <a:ext cx="1428760" cy="10715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0369795"/>
      </p:ext>
    </p:extLst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altLang="pl-PL" sz="2400" dirty="0"/>
              <a:t>Zasady i sposoby oznakowania materiałów niebezpiecznych w transporcie</a:t>
            </a:r>
            <a:endParaRPr sz="2400" b="1" i="0" u="none" strike="noStrike" cap="none" dirty="0">
              <a:solidFill>
                <a:srgbClr val="FFC700"/>
              </a:solidFill>
              <a:sym typeface="Calibri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4" descr="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2996" y="2061813"/>
            <a:ext cx="5398008" cy="360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1193615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altLang="pl-PL" sz="2400" dirty="0"/>
              <a:t>Zasady i sposoby oznakowania materiałów niebezpiecznych w transporcie</a:t>
            </a:r>
            <a:endParaRPr lang="pl-PL" sz="2400" b="1" i="0" u="none" strike="noStrike" cap="none" dirty="0">
              <a:solidFill>
                <a:srgbClr val="FFC700"/>
              </a:solidFill>
              <a:sym typeface="Calibri"/>
            </a:endParaRPr>
          </a:p>
        </p:txBody>
      </p:sp>
      <p:sp>
        <p:nvSpPr>
          <p:cNvPr id="176" name="Shape 176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Shape 177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Shape 178"/>
          <p:cNvSpPr txBox="1">
            <a:spLocks noGrp="1"/>
          </p:cNvSpPr>
          <p:nvPr>
            <p:ph type="body" idx="2"/>
          </p:nvPr>
        </p:nvSpPr>
        <p:spPr>
          <a:xfrm>
            <a:off x="467543" y="1832843"/>
            <a:ext cx="8216267" cy="4479821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276860" indent="0" algn="just">
              <a:spcBef>
                <a:spcPct val="0"/>
              </a:spcBef>
              <a:buClrTx/>
              <a:buSzTx/>
              <a:buNone/>
            </a:pPr>
            <a:r>
              <a:rPr lang="pl-PL" altLang="pl-PL" sz="2000" dirty="0"/>
              <a:t>W wyniku wypadków, awarii i katastrof może dojść do niekontrolowanego wycieku cieczy niebezpiecznych, przedostania się do atmosfery niebezpiecznych gazów, par i aerozoli, co częstokroć staje się źródłem zagrożenia pożarowego i wybuchowego. Ciecze i gazy  mogą też mieć właściwości toksyczne jak i żrące.</a:t>
            </a:r>
          </a:p>
          <a:p>
            <a:pPr marL="276860" indent="0" algn="just">
              <a:spcBef>
                <a:spcPct val="0"/>
              </a:spcBef>
              <a:buClrTx/>
              <a:buSzTx/>
              <a:buNone/>
            </a:pPr>
            <a:r>
              <a:rPr lang="pl-PL" altLang="pl-PL" sz="2000" dirty="0"/>
              <a:t>Te zagrożenia przybierają niebezpieczny rozmiar w przypadkach zaistnienia ich na obszarach zabudowanych i gęsto zaludnionych. By stwierdzić czy ono występuje nie wystarczą odczucia organoleptyczne, gdyż w czasie próby możemy sami ulec szkodliwemu działaniu substancji niebezpiecznych. I dlatego winniśmy wyposażyć się w urządzenia o możliwie szerokim zakresie stosowania, które będą nas wcześniej informowały o potencjalnym zagrożeniu występującym w atmosferze na danej przestrzeni oraz znać zasady i sposoby oznakowania substancji niebezpiecznych.</a:t>
            </a:r>
          </a:p>
          <a:p>
            <a:pPr marL="438912" marR="0" lvl="0" indent="-324612" algn="just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Moduł">
  <a:themeElements>
    <a:clrScheme name="Moduł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</TotalTime>
  <Words>2566</Words>
  <Application>Microsoft Office PowerPoint</Application>
  <PresentationFormat>Pokaz na ekranie (4:3)</PresentationFormat>
  <Paragraphs>316</Paragraphs>
  <Slides>40</Slides>
  <Notes>40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40</vt:i4>
      </vt:variant>
    </vt:vector>
  </HeadingPairs>
  <TitlesOfParts>
    <vt:vector size="47" baseType="lpstr">
      <vt:lpstr>Times New Roman</vt:lpstr>
      <vt:lpstr>Calibri</vt:lpstr>
      <vt:lpstr>Noto Sans Symbols</vt:lpstr>
      <vt:lpstr>Arial</vt:lpstr>
      <vt:lpstr>Wingdings</vt:lpstr>
      <vt:lpstr>Arial Black</vt:lpstr>
      <vt:lpstr>Moduł</vt:lpstr>
      <vt:lpstr>TEMAT 7:   Rozpoznanie i organizacja działań ratowniczych podczas zdarzeń chemiczno - ekologicznych </vt:lpstr>
      <vt:lpstr>Rozpoznanie i organizacja działań ratowniczych podczas zdarzeń chemiczno - ekologicznych </vt:lpstr>
      <vt:lpstr>MATERIAŁY NIEBEZPIECZNE </vt:lpstr>
      <vt:lpstr>USTAWA z dnia 25 lutego 2011 r. o substancjach chemicznych i ich mieszaninach</vt:lpstr>
      <vt:lpstr>Oznakowanie opakowań substancji niebezpiecznych przy magazynowaniu i obrocie</vt:lpstr>
      <vt:lpstr>Klasyfikacja ADR - RID </vt:lpstr>
      <vt:lpstr>Klasyfikacja ADR - RID </vt:lpstr>
      <vt:lpstr>Zasady i sposoby oznakowania materiałów niebezpiecznych w transporcie</vt:lpstr>
      <vt:lpstr>Zasady i sposoby oznakowania materiałów niebezpiecznych w transporcie</vt:lpstr>
      <vt:lpstr>Zasady i sposoby oznakowania materiałów niebezpiecznych w transporcie</vt:lpstr>
      <vt:lpstr>Dokumenty transportowe</vt:lpstr>
      <vt:lpstr>Oznakowanie środków transportu</vt:lpstr>
      <vt:lpstr>Oznakowanie środków transportu</vt:lpstr>
      <vt:lpstr>Zakresy realizacji ratownictwa chemiczno-ekologicznego realizowanego w ramach KSRG</vt:lpstr>
      <vt:lpstr>Zakres podstawowy</vt:lpstr>
      <vt:lpstr>Zakres podstawowy</vt:lpstr>
      <vt:lpstr>Zakres podstawowy</vt:lpstr>
      <vt:lpstr>Zakres podstawowy</vt:lpstr>
      <vt:lpstr>Zakres podstawowy</vt:lpstr>
      <vt:lpstr>Zakres podstawowy</vt:lpstr>
      <vt:lpstr>Zakres podstawowy</vt:lpstr>
      <vt:lpstr>Zakres podstawowy</vt:lpstr>
      <vt:lpstr>Zakres podstawowy</vt:lpstr>
      <vt:lpstr>Zakres podstawowy</vt:lpstr>
      <vt:lpstr>Zakres podstawowy</vt:lpstr>
      <vt:lpstr>Zakres podstawowy</vt:lpstr>
      <vt:lpstr>Zasady dojazdu i ustawienia pojazdów</vt:lpstr>
      <vt:lpstr>Elementarne zasady bezpieczeństwa strażaków i ratowników</vt:lpstr>
      <vt:lpstr>Elementarne zasady bezpieczeństwa strażaków i ratowników</vt:lpstr>
      <vt:lpstr>Elementarne zasady bezpieczeństwa strażaków i ratowników</vt:lpstr>
      <vt:lpstr>Elementarne zasady bezpieczeństwa strażaków i ratowników</vt:lpstr>
      <vt:lpstr>Elementarne zasady bezpieczeństwa strażaków i ratowników</vt:lpstr>
      <vt:lpstr>Elementarne zasady bezpieczeństwa strażaków i ratowników</vt:lpstr>
      <vt:lpstr>Elementarne zasady bezpieczeństwa strażaków i ratowników</vt:lpstr>
      <vt:lpstr>Elementarne zasady bezpieczeństwa strażaków i ratowników</vt:lpstr>
      <vt:lpstr>Elementarne zasady bezpieczeństwa strażaków i ratowników</vt:lpstr>
      <vt:lpstr>Elementarne zasady bezpieczeństwa strażaków i ratowników</vt:lpstr>
      <vt:lpstr>Elementarne zasady bezpieczeństwa strażaków i ratowników</vt:lpstr>
      <vt:lpstr>BIBLIOGRAFIA</vt:lpstr>
      <vt:lpstr>BIBLIOGRAFIA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TEMAT 1:   Struktura i organizacja ochrony przeciwpożarowej, Ochotniczych Straży Pożarnych oraz ochrony ludności </dc:title>
  <cp:lastModifiedBy>Paweł Dudek</cp:lastModifiedBy>
  <cp:revision>32</cp:revision>
  <dcterms:modified xsi:type="dcterms:W3CDTF">2021-08-23T11:47:44Z</dcterms:modified>
</cp:coreProperties>
</file>