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6"/>
  </p:notesMasterIdLst>
  <p:sldIdLst>
    <p:sldId id="280" r:id="rId6"/>
    <p:sldId id="288" r:id="rId7"/>
    <p:sldId id="293" r:id="rId8"/>
    <p:sldId id="286" r:id="rId9"/>
    <p:sldId id="289" r:id="rId10"/>
    <p:sldId id="292" r:id="rId11"/>
    <p:sldId id="295" r:id="rId12"/>
    <p:sldId id="291" r:id="rId13"/>
    <p:sldId id="287" r:id="rId14"/>
    <p:sldId id="29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5" autoAdjust="0"/>
    <p:restoredTop sz="79671" autoAdjust="0"/>
  </p:normalViewPr>
  <p:slideViewPr>
    <p:cSldViewPr snapToGrid="0">
      <p:cViewPr varScale="1">
        <p:scale>
          <a:sx n="87" d="100"/>
          <a:sy n="87" d="100"/>
        </p:scale>
        <p:origin x="1374" y="84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8EF0-D7F8-4778-93DE-E513ABB547D0}" type="datetimeFigureOut">
              <a:rPr lang="pl-PL" smtClean="0"/>
              <a:t>26.02.2024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4CEF-15C4-4123-A25A-8FCD2A7AEC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5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8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37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64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02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82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4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65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89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1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lanodbudowy/strategia-promocji-i-informacji-kp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unduszeeuropejskie.gov.pl/media/109692/KIW_KPO_wersja_dostepna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Obowiązki informacyjne i promocyjne  Ostatecznego Odbiorcy Wsparcia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429000"/>
            <a:ext cx="9144000" cy="1655758"/>
          </a:xfrm>
        </p:spPr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Przedsięwzięcia w ramach Krajowego Planu Odbudowy i Wzmacniania Odporności zwanego dalej: „KPO”, finansowanego ze środków Instrumentu na Rzecz Odbudowy i Wzmacniania Odporności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1339"/>
            <a:ext cx="9144000" cy="2387598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uwagę.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7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Przepisy prawa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538FC-7472-27C5-9F01-38BBA801ECC6}"/>
              </a:ext>
            </a:extLst>
          </p:cNvPr>
          <p:cNvSpPr txBox="1"/>
          <p:nvPr/>
        </p:nvSpPr>
        <p:spPr>
          <a:xfrm>
            <a:off x="1542361" y="1854620"/>
            <a:ext cx="8748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Należy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wypełniać obowiązki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zapisane w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umowie o dofinansowanie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stosować zasady opisane w </a:t>
            </a:r>
            <a:r>
              <a:rPr lang="pl-PL" sz="2400" b="1" i="0" u="none" strike="noStrike" baseline="0" dirty="0"/>
              <a:t>Strategii promocji i informacji KPO</a:t>
            </a:r>
          </a:p>
          <a:p>
            <a:pPr algn="l"/>
            <a:r>
              <a:rPr lang="pl-PL" sz="2400" dirty="0"/>
              <a:t>oraz </a:t>
            </a:r>
            <a:endParaRPr lang="pl-PL" sz="2400" b="0" i="0" u="none" strike="noStrike" baseline="0" dirty="0"/>
          </a:p>
          <a:p>
            <a:r>
              <a:rPr lang="pl-PL" sz="2400" b="1" i="0" u="none" strike="noStrike" baseline="0" dirty="0"/>
              <a:t>Księgi Identyfikacji Wizualnej KPO </a:t>
            </a:r>
          </a:p>
          <a:p>
            <a:endParaRPr lang="pl-PL" sz="2400" b="1" i="0" u="none" strike="noStrike" baseline="0" dirty="0"/>
          </a:p>
          <a:p>
            <a:r>
              <a:rPr lang="pl-PL" sz="2400" dirty="0">
                <a:hlinkClick r:id="rId3"/>
              </a:rPr>
              <a:t>https://www.gov.pl/web/planodbudowy/strategia-promocji-i-informacji-kpo</a:t>
            </a:r>
            <a:endParaRPr lang="pl-PL" sz="2400" dirty="0"/>
          </a:p>
          <a:p>
            <a:endParaRPr lang="pl-PL" sz="2400" b="1" i="0" u="none" strike="noStrike" baseline="0" dirty="0"/>
          </a:p>
          <a:p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z umowy o objęcie przedsięwzięcia wsparciem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B8B2EB-89A7-24E8-9D78-2A97767589EE}"/>
              </a:ext>
            </a:extLst>
          </p:cNvPr>
          <p:cNvSpPr txBox="1"/>
          <p:nvPr/>
        </p:nvSpPr>
        <p:spPr>
          <a:xfrm>
            <a:off x="551873" y="1734817"/>
            <a:ext cx="109604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Obowiązki informacyjne wypełniasz od momentu uzyskania dofinansowania, tj. podpisania umowy o dofinansowanie lub wydania decyzji o dofinansowaniu,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do końca okresu trwałości projektu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, który został określony w umowie.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13123C-C138-AB13-8989-145C02539AF6}"/>
              </a:ext>
            </a:extLst>
          </p:cNvPr>
          <p:cNvSpPr txBox="1"/>
          <p:nvPr/>
        </p:nvSpPr>
        <p:spPr>
          <a:xfrm>
            <a:off x="551873" y="2889738"/>
            <a:ext cx="104394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Obowiązek dotyczy informowania opinii publicznej o fakcie otrzymania wsparcia na realizację przedsięwzięcia ze środków Krajowego Planu Odbudowy i Zwiększania Odporności oraz Unii Europejskiej – 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NextGenerationEU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zgodnie z art. 34 rozporządzenia 2021/241.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OOW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2143980-57BE-33EF-8F18-2EE582A6E16B}"/>
              </a:ext>
            </a:extLst>
          </p:cNvPr>
          <p:cNvSpPr txBox="1"/>
          <p:nvPr/>
        </p:nvSpPr>
        <p:spPr>
          <a:xfrm>
            <a:off x="474215" y="1568538"/>
            <a:ext cx="10701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Jako beneficjent musisz oznaczać działania informacyjne i promocyjne oraz dokumenty związane z realizacją projektu, które podajesz do wiadomości publicznej lub przeznaczasz dla uczestników projektów. </a:t>
            </a:r>
          </a:p>
        </p:txBody>
      </p:sp>
      <p:pic>
        <p:nvPicPr>
          <p:cNvPr id="9" name="Obraz 8" descr="Podstawowe zestawienie znaków KPO">
            <a:extLst>
              <a:ext uri="{FF2B5EF4-FFF2-40B4-BE49-F238E27FC236}">
                <a16:creationId xmlns:a16="http://schemas.microsoft.com/office/drawing/2014/main" id="{6C781B64-75DC-08BF-B4CA-26290A34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42" y="2447705"/>
            <a:ext cx="7286625" cy="15906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6423A8-C146-C6C1-CBA0-1CD59B236D93}"/>
              </a:ext>
            </a:extLst>
          </p:cNvPr>
          <p:cNvSpPr txBox="1"/>
          <p:nvPr/>
        </p:nvSpPr>
        <p:spPr>
          <a:xfrm>
            <a:off x="474215" y="4262039"/>
            <a:ext cx="11283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Uwaga: </a:t>
            </a:r>
            <a:r>
              <a:rPr lang="pl-PL" sz="2000" dirty="0"/>
              <a:t>Materiały komunikacyjne muszą jednoznacznie wskazywać, że KPO i Unia Europejska współfinansuje nie tylko powstanie i emisję materiału komunikacyjnego, ale przede wszystkim </a:t>
            </a:r>
            <a:r>
              <a:rPr lang="pl-PL" sz="2000" b="1" dirty="0"/>
              <a:t>temat materiału komunikacyjnego (tj. reformę, inwestycję, przedsięwzięcie, grupę przedsięwzięć itp.)</a:t>
            </a:r>
            <a:r>
              <a:rPr lang="pl-PL" sz="2000" dirty="0"/>
              <a:t>, którego ten materiał dotyczy.</a:t>
            </a: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Zadania w zakresie komunikacji na temat KPO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A84C88E-84E3-C28F-27C6-830568EA7A1A}"/>
              </a:ext>
            </a:extLst>
          </p:cNvPr>
          <p:cNvSpPr txBox="1"/>
          <p:nvPr/>
        </p:nvSpPr>
        <p:spPr>
          <a:xfrm>
            <a:off x="474215" y="1547325"/>
            <a:ext cx="107960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Zadania w zakresie komunikacji na temat KPO i swojego przedsięwzięcia:</a:t>
            </a:r>
          </a:p>
          <a:p>
            <a:endParaRPr lang="pl-PL" sz="2000" dirty="0"/>
          </a:p>
          <a:p>
            <a:r>
              <a:rPr lang="pl-PL" sz="2000" dirty="0"/>
              <a:t> 1) eksponowanie źródła finansowania przedsięwzięcia m.in. </a:t>
            </a:r>
            <a:r>
              <a:rPr lang="pl-PL" sz="2000" b="1" dirty="0"/>
              <a:t>przez właściwe oznaczanie przedsięwzięcia oraz związanych z nim materiałów</a:t>
            </a:r>
            <a:r>
              <a:rPr lang="pl-PL" sz="2000" dirty="0"/>
              <a:t>, dokumentów, produktów i innych efektów realizacji i promocji przedsięwzięcia zgodnie z przekazanymi zasadami, w tym także: 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wszelkie działania informacyjne i promocyjne na temat przedsięwzięć KPO m. in. ulotki, broszury, publikacje, noty prasowe, konferencje prasowe, robocze spotkania z prasą, strony internetowe, newslettery, mailing, materiały audiowizualne, spotkania, konferencje, wystąpienia publiczne itp.,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dokumentację dotyczącą KPO i przedsięwzięć, 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miejsce realizacji przedsięwzięcia,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wszystkie inne produkty będące wynikiem realizowanego przedsięwzięcia zarówno w formie materialnej, jak i niematerialnej;</a:t>
            </a:r>
          </a:p>
        </p:txBody>
      </p:sp>
    </p:spTree>
    <p:extLst>
      <p:ext uri="{BB962C8B-B14F-4D97-AF65-F5344CB8AC3E}">
        <p14:creationId xmlns:p14="http://schemas.microsoft.com/office/powerpoint/2010/main" val="19671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Zadania w zakresie komunikacji na temat KPO cd.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FCCB3E-0470-87BB-0CF0-AD683341B3FC}"/>
              </a:ext>
            </a:extLst>
          </p:cNvPr>
          <p:cNvSpPr txBox="1"/>
          <p:nvPr/>
        </p:nvSpPr>
        <p:spPr>
          <a:xfrm>
            <a:off x="474215" y="1643334"/>
            <a:ext cx="108795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Zadania w zakresie komunikacji na temat KPO i swojego przedsięwzięcia cd.: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2) umieścić opis realizowanego przedsięwzięcia na swojej stronie internetowej i na profilach w mediach społecznościowych;</a:t>
            </a:r>
          </a:p>
          <a:p>
            <a:r>
              <a:rPr lang="pl-PL" sz="2000" dirty="0"/>
              <a:t> </a:t>
            </a:r>
          </a:p>
          <a:p>
            <a:r>
              <a:rPr lang="pl-PL" sz="2000" dirty="0"/>
              <a:t>3) umieścić w miejscu realizacji przedsięwzięcia plakaty lub tablice informacyjne z właściwym oznaczeniem przedsięwzięcia; </a:t>
            </a:r>
          </a:p>
          <a:p>
            <a:endParaRPr lang="pl-PL" sz="2000" dirty="0"/>
          </a:p>
          <a:p>
            <a:r>
              <a:rPr lang="pl-PL" sz="2000" dirty="0"/>
              <a:t>4) dostarczać ukierunkowane informacje o przedsięwzięciu różnym grupom odbiorców, w tym mediom i opinii publicznej przez działania PR, współpracę z mediami, instytucjami zaangażowanymi, partnerami społecznymi i gospodarczymi. </a:t>
            </a:r>
          </a:p>
        </p:txBody>
      </p:sp>
    </p:spTree>
    <p:extLst>
      <p:ext uri="{BB962C8B-B14F-4D97-AF65-F5344CB8AC3E}">
        <p14:creationId xmlns:p14="http://schemas.microsoft.com/office/powerpoint/2010/main" val="42016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28C2B4-DE05-7CE0-16B3-223C277F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Księga identyfikacji wizualnej KPO</a:t>
            </a:r>
          </a:p>
        </p:txBody>
      </p:sp>
      <p:pic>
        <p:nvPicPr>
          <p:cNvPr id="5" name="Obraz 4" descr="Podstawowe zestawienie znaków KPO">
            <a:extLst>
              <a:ext uri="{FF2B5EF4-FFF2-40B4-BE49-F238E27FC236}">
                <a16:creationId xmlns:a16="http://schemas.microsoft.com/office/drawing/2014/main" id="{7A71E673-24A9-4606-B210-ACFCA9C60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44933" r="3273" b="37328"/>
          <a:stretch/>
        </p:blipFill>
        <p:spPr>
          <a:xfrm>
            <a:off x="1408107" y="2007825"/>
            <a:ext cx="9011798" cy="1120966"/>
          </a:xfrm>
          <a:prstGeom prst="rect">
            <a:avLst/>
          </a:prstGeom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BF0005E-6FF3-EA28-B340-DF3DCC643C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3" y="1454117"/>
            <a:ext cx="10879587" cy="426363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Jak właściwie konstruować i stosować oznaczenia?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Opisy zgodne z zasadami wskazanymi w „Strategii Promocji i Informacji Krajowego Planu Odbudowy i Zwiększania Odporności”</a:t>
            </a:r>
            <a:r>
              <a:rPr lang="pl-PL" sz="2400" b="1" dirty="0"/>
              <a:t> znajdziesz w </a:t>
            </a:r>
            <a:r>
              <a:rPr lang="pl-PL" sz="2400" dirty="0"/>
              <a:t>„Księdze identyfikacji wizualnej Krajowego Planu Odbudowy”.</a:t>
            </a:r>
          </a:p>
          <a:p>
            <a:pPr marL="0" indent="0">
              <a:buNone/>
            </a:pPr>
            <a:r>
              <a:rPr lang="pl-PL" sz="2400" dirty="0"/>
              <a:t>Wszystkich użytkowników znaków oraz wykonawców nośników promocyjnych obowiązują jednakowe standardy i zasady wykorzystania znaków.</a:t>
            </a:r>
          </a:p>
          <a:p>
            <a:pPr marL="0" indent="0">
              <a:buNone/>
            </a:pPr>
            <a:r>
              <a:rPr lang="pl-PL" sz="2400" b="1" dirty="0">
                <a:hlinkClick r:id="rId4"/>
              </a:rPr>
              <a:t>https://www.funduszeeuropejskie.gov.pl/media/109692/KIW_KPO_wersja_dostepna.pdf</a:t>
            </a:r>
            <a:endParaRPr lang="pl-PL" sz="2400" b="1" dirty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138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latin typeface="Calibri" panose="020F0502020204030204" pitchFamily="34" charset="0"/>
              </a:rPr>
              <a:t>M</a:t>
            </a:r>
            <a:r>
              <a:rPr lang="pl-PL" sz="4400" b="0" i="0" u="none" strike="noStrike" baseline="0" dirty="0">
                <a:latin typeface="Calibri" panose="020F0502020204030204" pitchFamily="34" charset="0"/>
              </a:rPr>
              <a:t>ajątkowe prawa autorskie</a:t>
            </a:r>
            <a:endParaRPr lang="pl-PL" b="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922E57-3CFB-714F-A33A-547661430F5A}"/>
              </a:ext>
            </a:extLst>
          </p:cNvPr>
          <p:cNvSpPr txBox="1"/>
          <p:nvPr/>
        </p:nvSpPr>
        <p:spPr>
          <a:xfrm>
            <a:off x="474215" y="1608464"/>
            <a:ext cx="11071462" cy="265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stworzenia przez osobę trzecią utworów, w rozumieniu art.1 ustawy z dnia 4 lutego 1994 r. o Prawach autorskich i prawach pokrewnych (Dz.U. z 2021 r. poz. 1062, z późn.zm.), związanych z komunikacją i widocznością (np. zdjęcia, filmy, broszury, ulotki, prezentacje multimedialne nt. projektu), powstałych w ramach przedsięwzięcia ostateczny odbiorca wsparcia zobowiązuje się do uzyskania od tej osoby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majątkowych praw autorskich do tych utworów.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7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Sankcje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3C9F7A-276C-2817-273E-C4A61A88D034}"/>
              </a:ext>
            </a:extLst>
          </p:cNvPr>
          <p:cNvSpPr txBox="1"/>
          <p:nvPr/>
        </p:nvSpPr>
        <p:spPr>
          <a:xfrm>
            <a:off x="474214" y="1394941"/>
            <a:ext cx="11115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pl-PL" sz="2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Co się stanie, jeśli nie zrealizujesz obowiązków informacyjnych i promocyjnych?</a:t>
            </a:r>
            <a:endParaRPr lang="pl-PL" sz="2400" b="0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6E8656-9E91-5BC9-C03F-CCBB9FCB6028}"/>
              </a:ext>
            </a:extLst>
          </p:cNvPr>
          <p:cNvSpPr txBox="1"/>
          <p:nvPr/>
        </p:nvSpPr>
        <p:spPr>
          <a:xfrm>
            <a:off x="474214" y="2459504"/>
            <a:ext cx="10951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Gdy nie wywiążesz się z podstawowych obowiązków informacyjnych i promocyjnych, instytucja udzielająca dofinansowania zobowiąże Cię do działań zaradczych. A jeśli nie zrealizujesz tych działań, może dojść do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pomniejszenia dofinansowania projektu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992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DAB43-12F6-41C1-BBC6-3FBA7F8D177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3b41daa1-6750-4b31-afda-36cb41ae05c8"/>
  </ds:schemaRefs>
</ds:datastoreItem>
</file>

<file path=customXml/itemProps3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666</Words>
  <Application>Microsoft Office PowerPoint</Application>
  <PresentationFormat>Panoramiczny</PresentationFormat>
  <Paragraphs>58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Motyw pakietu Office</vt:lpstr>
      <vt:lpstr>3_Projekt niestandardowy</vt:lpstr>
      <vt:lpstr>Obowiązki informacyjne i promocyjne  Ostatecznego Odbiorcy Wsparcia</vt:lpstr>
      <vt:lpstr>Przepisy prawa</vt:lpstr>
      <vt:lpstr>Obowiązki z umowy o objęcie przedsięwzięcia wsparciem</vt:lpstr>
      <vt:lpstr>Obowiązki OOW</vt:lpstr>
      <vt:lpstr>Zadania w zakresie komunikacji na temat KPO</vt:lpstr>
      <vt:lpstr>Zadania w zakresie komunikacji na temat KPO cd.</vt:lpstr>
      <vt:lpstr>Księga identyfikacji wizualnej KPO</vt:lpstr>
      <vt:lpstr>Majątkowe prawa autorskie</vt:lpstr>
      <vt:lpstr>Sankcje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creator>Anna Czekalska</dc:creator>
  <cp:lastModifiedBy>Aleksandra Wensiorra</cp:lastModifiedBy>
  <cp:revision>62</cp:revision>
  <dcterms:created xsi:type="dcterms:W3CDTF">2023-03-05T08:28:36Z</dcterms:created>
  <dcterms:modified xsi:type="dcterms:W3CDTF">2024-02-26T10:57:11Z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