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18"/>
  </p:notesMasterIdLst>
  <p:sldIdLst>
    <p:sldId id="450" r:id="rId2"/>
    <p:sldId id="469" r:id="rId3"/>
    <p:sldId id="476" r:id="rId4"/>
    <p:sldId id="473" r:id="rId5"/>
    <p:sldId id="477" r:id="rId6"/>
    <p:sldId id="478" r:id="rId7"/>
    <p:sldId id="479" r:id="rId8"/>
    <p:sldId id="474" r:id="rId9"/>
    <p:sldId id="480" r:id="rId10"/>
    <p:sldId id="475" r:id="rId11"/>
    <p:sldId id="481" r:id="rId12"/>
    <p:sldId id="482" r:id="rId13"/>
    <p:sldId id="484" r:id="rId14"/>
    <p:sldId id="485" r:id="rId15"/>
    <p:sldId id="483" r:id="rId16"/>
    <p:sldId id="486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9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Styl pośredn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8" autoAdjust="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3" d="100"/>
        <a:sy n="33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09A5D0-96F2-48CB-BC55-BE44ACE6466C}" type="datetimeFigureOut">
              <a:rPr lang="pl-PL" smtClean="0"/>
              <a:pPr/>
              <a:t>2016-05-24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1E89F-DB85-40D6-9250-145E54BD44B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0716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2849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3533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A2B7-2D77-4505-9714-42F5B0336F50}" type="datetime1">
              <a:rPr lang="pl-PL" smtClean="0"/>
              <a:pPr/>
              <a:t>2016-05-24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CA541-308B-4957-8894-4B499033B854}" type="datetime1">
              <a:rPr lang="pl-PL" smtClean="0"/>
              <a:pPr/>
              <a:t>2016-05-24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E17E8-FD46-4C48-A833-7E5B797A95D1}" type="datetime1">
              <a:rPr lang="pl-PL" smtClean="0"/>
              <a:pPr/>
              <a:t>2016-05-24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ytuł, zawartość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37EAF63-F5F4-47FB-8559-7AE89D3A4879}" type="datetime1">
              <a:rPr lang="pl-PL" altLang="pl-PL" smtClean="0"/>
              <a:pPr/>
              <a:t>2016-05-24</a:t>
            </a:fld>
            <a:endParaRPr lang="pl-PL" altLang="pl-PL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DFBDD2E-0A89-4F6F-B71E-D6B8232A855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811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6280C-3096-4A19-A372-569F25350AC0}" type="datetime1">
              <a:rPr lang="pl-PL" smtClean="0"/>
              <a:pPr/>
              <a:t>2016-05-24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C526-94D3-4BE9-B7C4-BC1371FA9C83}" type="datetime1">
              <a:rPr lang="pl-PL" smtClean="0"/>
              <a:pPr/>
              <a:t>2016-05-24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603E-93F4-4600-9182-553B46765F61}" type="datetime1">
              <a:rPr lang="pl-PL" smtClean="0"/>
              <a:pPr/>
              <a:t>2016-05-24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66459-91F4-4766-A112-332C4CE1B1EC}" type="datetime1">
              <a:rPr lang="pl-PL" smtClean="0"/>
              <a:pPr/>
              <a:t>2016-05-24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2AE7-63C4-4794-A911-7671D1E7032E}" type="datetime1">
              <a:rPr lang="pl-PL" smtClean="0"/>
              <a:pPr/>
              <a:t>2016-05-24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B673-9A52-4BF3-995F-E33C84CF05D2}" type="datetime1">
              <a:rPr lang="pl-PL" smtClean="0"/>
              <a:pPr/>
              <a:t>2016-05-24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FDE0-A84C-40E1-A612-3F9DB83C4171}" type="datetime1">
              <a:rPr lang="pl-PL" smtClean="0"/>
              <a:pPr/>
              <a:t>2016-05-24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Prostokąt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4DD9E1D-6F68-4A4E-8A80-E1E9F2AB67A4}" type="datetime1">
              <a:rPr lang="pl-PL" smtClean="0"/>
              <a:pPr/>
              <a:t>2016-05-24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F1DE0C1-7F99-4B4C-AF83-2C906C76B430}" type="datetime1">
              <a:rPr lang="pl-PL" smtClean="0"/>
              <a:pPr/>
              <a:t>2016-05-24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884" y="2492896"/>
            <a:ext cx="9144000" cy="1080120"/>
          </a:xfrm>
        </p:spPr>
        <p:txBody>
          <a:bodyPr anchor="ctr">
            <a:normAutofit/>
          </a:bodyPr>
          <a:lstStyle/>
          <a:p>
            <a:pPr algn="ctr">
              <a:tabLst>
                <a:tab pos="2333625" algn="l"/>
              </a:tabLst>
            </a:pPr>
            <a:r>
              <a:rPr lang="pl-PL" altLang="pl-PL" sz="3200" b="1" dirty="0" smtClean="0">
                <a:latin typeface="Arial Black" panose="020B0A04020102020204" pitchFamily="34" charset="0"/>
              </a:rPr>
              <a:t>TEMAT 13: </a:t>
            </a: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dirty="0" smtClean="0"/>
              <a:t>Współpraca z mediami</a:t>
            </a:r>
            <a:endParaRPr lang="pl-PL" altLang="pl-PL" sz="3200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36097" y="5301208"/>
            <a:ext cx="3707904" cy="336129"/>
          </a:xfrm>
        </p:spPr>
        <p:txBody>
          <a:bodyPr>
            <a:normAutofit/>
          </a:bodyPr>
          <a:lstStyle/>
          <a:p>
            <a:r>
              <a:rPr lang="pl-PL" altLang="pl-PL" sz="1800" b="1" i="1" dirty="0" smtClean="0"/>
              <a:t>autor: </a:t>
            </a:r>
            <a:r>
              <a:rPr lang="pl-PL" altLang="pl-PL" sz="1800" b="1" i="1" dirty="0" smtClean="0"/>
              <a:t>Mateusz Pupek</a:t>
            </a:r>
            <a:endParaRPr lang="pl-PL" altLang="pl-PL" sz="1800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16" y="152494"/>
            <a:ext cx="1368152" cy="1557001"/>
          </a:xfrm>
          <a:prstGeom prst="rect">
            <a:avLst/>
          </a:prstGeom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945668" y="688970"/>
            <a:ext cx="6984776" cy="936104"/>
          </a:xfrm>
          <a:prstGeom prst="rect">
            <a:avLst/>
          </a:prstGeom>
        </p:spPr>
        <p:txBody>
          <a:bodyPr vert="horz" lIns="91440" tIns="0" rIns="45720" bIns="0" rtlCol="0" anchor="ctr">
            <a:normAutofit fontScale="250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7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tabLst>
                <a:tab pos="2333625" algn="l"/>
              </a:tabLst>
            </a:pPr>
            <a:r>
              <a:rPr lang="pl-PL" altLang="pl-PL" sz="3600" dirty="0" smtClean="0"/>
              <a:t>    </a:t>
            </a:r>
            <a:r>
              <a:rPr lang="pl-PL" altLang="pl-PL" sz="11200" dirty="0" smtClean="0"/>
              <a:t>Szkolenie kierujących działaniem ratowniczym dla członków OSP</a:t>
            </a:r>
          </a:p>
          <a:p>
            <a:pPr algn="ctr">
              <a:tabLst>
                <a:tab pos="2333625" algn="l"/>
              </a:tabLst>
            </a:pPr>
            <a:endParaRPr lang="pl-PL" altLang="pl-PL" sz="3600" dirty="0" smtClean="0"/>
          </a:p>
          <a:p>
            <a:pPr algn="ctr">
              <a:tabLst>
                <a:tab pos="2333625" algn="l"/>
              </a:tabLst>
            </a:pPr>
            <a:r>
              <a:rPr lang="pl-PL" altLang="pl-PL" sz="8000" dirty="0" smtClean="0"/>
              <a:t>(SZKOLENIE  </a:t>
            </a:r>
            <a:r>
              <a:rPr lang="pl-PL" altLang="pl-PL" sz="8000" dirty="0" smtClean="0"/>
              <a:t>DOWÓDCÓW </a:t>
            </a:r>
            <a:r>
              <a:rPr lang="pl-PL" altLang="pl-PL" sz="8000" dirty="0" smtClean="0"/>
              <a:t>OSP)</a:t>
            </a:r>
            <a:endParaRPr lang="pl-PL" altLang="pl-PL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258072" cy="1143000"/>
          </a:xfrm>
        </p:spPr>
        <p:txBody>
          <a:bodyPr>
            <a:normAutofit/>
          </a:bodyPr>
          <a:lstStyle/>
          <a:p>
            <a:r>
              <a:rPr lang="pl-PL" sz="2800" dirty="0" smtClean="0"/>
              <a:t>Zadania elementów systemu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86766" cy="5257800"/>
          </a:xfrm>
        </p:spPr>
        <p:txBody>
          <a:bodyPr>
            <a:normAutofit fontScale="47500" lnSpcReduction="20000"/>
          </a:bodyPr>
          <a:lstStyle/>
          <a:p>
            <a:pPr marL="787400" indent="-514350">
              <a:buNone/>
            </a:pPr>
            <a:r>
              <a:rPr lang="pl-PL" sz="4500" b="1" dirty="0" smtClean="0">
                <a:cs typeface="Arial" pitchFamily="34" charset="0"/>
              </a:rPr>
              <a:t>2. Stanowisko Kierowania Komendanta Miejskiego (Powiatowego)</a:t>
            </a:r>
          </a:p>
          <a:p>
            <a:pPr marL="787400" indent="-514350"/>
            <a:r>
              <a:rPr lang="pl-PL" sz="4500" dirty="0" smtClean="0">
                <a:cs typeface="Arial" pitchFamily="34" charset="0"/>
              </a:rPr>
              <a:t>Niezwłocznie powiadamia Komendanta oraz oficera prasowego lub rzecznika prasowego o działaniach budzących szczególne zainteresowanie mediów i społeczeństwa</a:t>
            </a:r>
          </a:p>
          <a:p>
            <a:pPr marL="787400" indent="-514350"/>
            <a:r>
              <a:rPr lang="pl-PL" sz="4500" dirty="0" smtClean="0">
                <a:cs typeface="Arial" pitchFamily="34" charset="0"/>
              </a:rPr>
              <a:t>Informuje KDR o zauważonym zainteresowaniu danym zdarzeniem oraz ewentualnym przybyciu na miejsce zdarzenia dziennikarzy</a:t>
            </a:r>
          </a:p>
          <a:p>
            <a:pPr marL="787400" indent="-514350"/>
            <a:r>
              <a:rPr lang="pl-PL" sz="4500" dirty="0" smtClean="0">
                <a:cs typeface="Arial" pitchFamily="34" charset="0"/>
              </a:rPr>
              <a:t>Na wniosek KDR organizuje wsparcie w zakresie kontaktu z reporterami</a:t>
            </a:r>
          </a:p>
          <a:p>
            <a:pPr marL="787400" indent="-514350"/>
            <a:r>
              <a:rPr lang="pl-PL" sz="4500" dirty="0" smtClean="0">
                <a:cs typeface="Arial" pitchFamily="34" charset="0"/>
              </a:rPr>
              <a:t>Na bieżąco relacjonuje przebieg akcji ratowniczo-gaśniczej Komendantowi oraz oficerowi prasowemu</a:t>
            </a:r>
          </a:p>
          <a:p>
            <a:pPr marL="787400" indent="-514350"/>
            <a:r>
              <a:rPr lang="pl-PL" sz="4500" dirty="0" smtClean="0">
                <a:cs typeface="Arial" pitchFamily="34" charset="0"/>
              </a:rPr>
              <a:t>Powiadamia SKKW o osobie udzielającej informacji na miejscu zdarzenia</a:t>
            </a:r>
          </a:p>
          <a:p>
            <a:pPr marL="787400" indent="-514350"/>
            <a:r>
              <a:rPr lang="pl-PL" sz="4500" dirty="0" smtClean="0">
                <a:cs typeface="Arial" pitchFamily="34" charset="0"/>
              </a:rPr>
              <a:t>Może udzielić informacji środkom masowego przekazu nie mniej jednak pamiętać musi o uzgodnieniu przekazywanych treści z komunikatorem wiodącym</a:t>
            </a:r>
          </a:p>
          <a:p>
            <a:pPr marL="787400" indent="-514350"/>
            <a:r>
              <a:rPr lang="pl-PL" sz="4500" dirty="0" smtClean="0">
                <a:cs typeface="Arial" pitchFamily="34" charset="0"/>
              </a:rPr>
              <a:t>Może przekazywać zbiorcze zestawienia dotyczące działań z bieżącej służby</a:t>
            </a:r>
            <a:endParaRPr lang="pl-PL" sz="4500" dirty="0">
              <a:cs typeface="Arial" pitchFamily="34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DD2E-0A89-4F6F-B71E-D6B8232A8557}" type="slidenum">
              <a:rPr lang="pl-PL" altLang="pl-PL" smtClean="0"/>
              <a:pPr/>
              <a:t>10</a:t>
            </a:fld>
            <a:endParaRPr lang="pl-PL" alt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57290" y="274638"/>
            <a:ext cx="7786710" cy="1143000"/>
          </a:xfrm>
        </p:spPr>
        <p:txBody>
          <a:bodyPr>
            <a:normAutofit/>
          </a:bodyPr>
          <a:lstStyle/>
          <a:p>
            <a:r>
              <a:rPr lang="pl-PL" sz="2800" dirty="0" smtClean="0"/>
              <a:t>Zadania </a:t>
            </a:r>
            <a:r>
              <a:rPr lang="pl-PL" sz="2800" dirty="0" smtClean="0"/>
              <a:t> </a:t>
            </a:r>
            <a:r>
              <a:rPr lang="pl-PL" sz="2800" dirty="0" smtClean="0"/>
              <a:t>elementów systemu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401080" cy="511494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b="1" dirty="0" smtClean="0"/>
              <a:t>3. </a:t>
            </a:r>
            <a:r>
              <a:rPr lang="pl-PL" b="1" dirty="0" smtClean="0">
                <a:cs typeface="Arial" pitchFamily="34" charset="0"/>
              </a:rPr>
              <a:t>Kierujący działaniem ratowniczym:</a:t>
            </a:r>
          </a:p>
          <a:p>
            <a:r>
              <a:rPr lang="pl-PL" dirty="0" smtClean="0">
                <a:cs typeface="Arial" pitchFamily="34" charset="0"/>
              </a:rPr>
              <a:t>Odpowiedzialny jest za spójne przekazywanie informacji na miejscu prowadzenia działań. </a:t>
            </a:r>
          </a:p>
          <a:p>
            <a:r>
              <a:rPr lang="pl-PL" dirty="0" smtClean="0">
                <a:cs typeface="Arial" pitchFamily="34" charset="0"/>
              </a:rPr>
              <a:t>Zadania te może realizować osobiście, lub za pośrednictwem osoby do tego wyznaczonej.</a:t>
            </a:r>
          </a:p>
          <a:p>
            <a:r>
              <a:rPr lang="pl-PL" dirty="0" smtClean="0">
                <a:cs typeface="Arial" pitchFamily="34" charset="0"/>
              </a:rPr>
              <a:t>Powiadamia stanowisko kierowania o przybyciu na miejsce zdarzenia reporterów.</a:t>
            </a:r>
          </a:p>
          <a:p>
            <a:r>
              <a:rPr lang="pl-PL" dirty="0" smtClean="0">
                <a:cs typeface="Arial" pitchFamily="34" charset="0"/>
              </a:rPr>
              <a:t>Współpracuje z rzecznikiem i oficerem prasowym udzielając im odpowiednich informacji i wsparcia między innymi przez organizację miejsca przeznaczonego do kontaktu z mediami.</a:t>
            </a:r>
          </a:p>
          <a:p>
            <a:r>
              <a:rPr lang="pl-PL" dirty="0" smtClean="0">
                <a:cs typeface="Arial" pitchFamily="34" charset="0"/>
              </a:rPr>
              <a:t>Może wyrazić zgodę na wejście dziennikarzy na teren działań.</a:t>
            </a:r>
          </a:p>
          <a:p>
            <a:r>
              <a:rPr lang="pl-PL" dirty="0" smtClean="0">
                <a:cs typeface="Arial" pitchFamily="34" charset="0"/>
              </a:rPr>
              <a:t>Zgłasza sytuację określaną jako kryzys medialny.</a:t>
            </a:r>
          </a:p>
          <a:p>
            <a:r>
              <a:rPr lang="pl-PL" dirty="0" smtClean="0">
                <a:cs typeface="Arial" pitchFamily="34" charset="0"/>
              </a:rPr>
              <a:t>Może wykorzystać środki masowego przekazu do pomocy w prowadzeniu działań- poprzez wydanie komunikatów lub ostrzeżeń.</a:t>
            </a:r>
          </a:p>
          <a:p>
            <a:r>
              <a:rPr lang="pl-PL" dirty="0" smtClean="0">
                <a:cs typeface="Arial" pitchFamily="34" charset="0"/>
              </a:rPr>
              <a:t>Informację o współpracy lub kontakcie z mediami zobowiązany jest umieścić w informacji ze zdarzenia.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DD2E-0A89-4F6F-B71E-D6B8232A8557}" type="slidenum">
              <a:rPr lang="pl-PL" altLang="pl-PL" smtClean="0"/>
              <a:pPr/>
              <a:t>11</a:t>
            </a:fld>
            <a:endParaRPr lang="pl-PL" alt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258072" cy="1143000"/>
          </a:xfrm>
        </p:spPr>
        <p:txBody>
          <a:bodyPr>
            <a:normAutofit/>
          </a:bodyPr>
          <a:lstStyle/>
          <a:p>
            <a:r>
              <a:rPr lang="pl-PL" sz="2800" dirty="0" smtClean="0"/>
              <a:t>Zadania </a:t>
            </a:r>
            <a:r>
              <a:rPr lang="pl-PL" sz="2800" dirty="0" smtClean="0"/>
              <a:t> </a:t>
            </a:r>
            <a:r>
              <a:rPr lang="pl-PL" sz="2800" dirty="0" smtClean="0"/>
              <a:t>elementów systemu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28596" y="1571612"/>
            <a:ext cx="8286808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pl-PL" sz="2800" b="1" dirty="0" smtClean="0">
              <a:latin typeface="Corbel" pitchFamily="34" charset="0"/>
              <a:cs typeface="Arial" pitchFamily="34" charset="0"/>
            </a:endParaRPr>
          </a:p>
          <a:p>
            <a:pPr>
              <a:buNone/>
            </a:pPr>
            <a:r>
              <a:rPr lang="pl-PL" sz="2800" b="1" dirty="0" smtClean="0">
                <a:cs typeface="Arial" pitchFamily="34" charset="0"/>
              </a:rPr>
              <a:t>4. Rzecznik prasowy/ oficer prasowy:</a:t>
            </a:r>
          </a:p>
          <a:p>
            <a:pPr marL="633222" indent="-514350" algn="just">
              <a:buNone/>
            </a:pPr>
            <a:r>
              <a:rPr lang="pl-PL" sz="2800" dirty="0" smtClean="0">
                <a:cs typeface="Arial" pitchFamily="34" charset="0"/>
              </a:rPr>
              <a:t>	Na miejscu akcji ratowniczej przejmuje od KDR odpowiedzialność za udzielanie informacji (monitoruje przebieg działań oraz zamiar taktyczny, utrzymuje kontakt z Komendantem Powiatowym i SKKW). </a:t>
            </a:r>
            <a:r>
              <a:rPr lang="pl-PL" sz="2800" dirty="0" smtClean="0">
                <a:latin typeface="Corbel" pitchFamily="34" charset="0"/>
                <a:cs typeface="Arial" pitchFamily="34" charset="0"/>
              </a:rPr>
              <a:t>	</a:t>
            </a:r>
            <a:endParaRPr lang="pl-PL" sz="2800" dirty="0">
              <a:latin typeface="Corbel" pitchFamily="34" charset="0"/>
              <a:cs typeface="Arial" pitchFamily="34" charset="0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DD2E-0A89-4F6F-B71E-D6B8232A8557}" type="slidenum">
              <a:rPr lang="pl-PL" altLang="pl-PL" smtClean="0"/>
              <a:pPr/>
              <a:t>12</a:t>
            </a:fld>
            <a:endParaRPr lang="pl-PL" alt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85852" y="274638"/>
            <a:ext cx="7400948" cy="1143000"/>
          </a:xfrm>
        </p:spPr>
        <p:txBody>
          <a:bodyPr>
            <a:normAutofit/>
          </a:bodyPr>
          <a:lstStyle/>
          <a:p>
            <a:r>
              <a:rPr lang="pl-PL" sz="2800" dirty="0" smtClean="0"/>
              <a:t>Relacja „</a:t>
            </a:r>
            <a:r>
              <a:rPr lang="pl-PL" sz="2800" dirty="0" smtClean="0"/>
              <a:t>NA GORĄCO”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58204" cy="5043510"/>
          </a:xfrm>
        </p:spPr>
        <p:txBody>
          <a:bodyPr>
            <a:noAutofit/>
          </a:bodyPr>
          <a:lstStyle/>
          <a:p>
            <a:pPr marL="95250" indent="0" algn="just">
              <a:buNone/>
            </a:pPr>
            <a:r>
              <a:rPr lang="pl-PL" sz="2400" dirty="0" smtClean="0">
                <a:latin typeface="Corbel" pitchFamily="34" charset="0"/>
                <a:cs typeface="Arial" pitchFamily="34" charset="0"/>
              </a:rPr>
              <a:t>Dyżurny SKKP zwłaszcza w pierwszych minutach działań zobowiązany jest jedynie potwierdzić zaistnienie zdarzenia. Na miejscu zdarzenia nikt oprócz KDR lub osoby przez niego wyznaczonej nie może utrzymywać kontaktu z reporterami. Osoba relacjonująca przebieg zdarzenia powinna być odpowiednio oznakowana i wchodzić w skład sztabu akcji i uczestniczyć we wszystkich jego odprawach.</a:t>
            </a:r>
          </a:p>
          <a:p>
            <a:pPr marL="95250" indent="0" algn="just">
              <a:buNone/>
            </a:pPr>
            <a:r>
              <a:rPr lang="pl-PL" sz="2400" dirty="0" smtClean="0">
                <a:latin typeface="Corbel" pitchFamily="34" charset="0"/>
                <a:cs typeface="Arial" pitchFamily="34" charset="0"/>
              </a:rPr>
              <a:t>Współpraca rzecznika prasowego z KDR i innymi organizacjami pozwoli na wypracowanie jednego komunikatu satysfakcjonującego wszystkie biorące udział w zdarzeniu instytucje, wykluczy tym samym możliwość podania informacji wzajemnie sobie zaprzeczających bądź rozbieżnych. </a:t>
            </a:r>
            <a:endParaRPr lang="pl-PL" sz="2400" dirty="0">
              <a:latin typeface="Corbel" pitchFamily="34" charset="0"/>
              <a:cs typeface="Arial" pitchFamily="34" charset="0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DD2E-0A89-4F6F-B71E-D6B8232A8557}" type="slidenum">
              <a:rPr lang="pl-PL" altLang="pl-PL" smtClean="0"/>
              <a:pPr/>
              <a:t>13</a:t>
            </a:fld>
            <a:endParaRPr lang="pl-PL" alt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258072" cy="1143000"/>
          </a:xfrm>
        </p:spPr>
        <p:txBody>
          <a:bodyPr>
            <a:normAutofit/>
          </a:bodyPr>
          <a:lstStyle/>
          <a:p>
            <a:r>
              <a:rPr lang="pl-PL" sz="3200" dirty="0" smtClean="0"/>
              <a:t>Organizacja miejsca do kontaktu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15328" cy="4525963"/>
          </a:xfrm>
        </p:spPr>
        <p:txBody>
          <a:bodyPr>
            <a:noAutofit/>
          </a:bodyPr>
          <a:lstStyle/>
          <a:p>
            <a:pPr marL="95250" indent="23813">
              <a:buNone/>
            </a:pPr>
            <a:r>
              <a:rPr lang="pl-PL" sz="2000" dirty="0" smtClean="0">
                <a:latin typeface="Corbel" pitchFamily="34" charset="0"/>
                <a:cs typeface="Arial" pitchFamily="34" charset="0"/>
              </a:rPr>
              <a:t>W myśl teorii głoszących że słowa to tylko 10% informacji jakie człowiek jest w stanie przekazać. Należy pamiętać, aby pozostałe 90% komunikatu uwiarygodniło przekazywaną  informację, ale także wpłynęło pozytywnie na wizerunek funkcjonariusza i reprezentowanego przez niego służbę. </a:t>
            </a:r>
          </a:p>
          <a:p>
            <a:pPr marL="95250" indent="23813">
              <a:buNone/>
            </a:pPr>
            <a:r>
              <a:rPr lang="pl-PL" sz="2000" dirty="0" smtClean="0">
                <a:latin typeface="Corbel" pitchFamily="34" charset="0"/>
                <a:cs typeface="Arial" pitchFamily="34" charset="0"/>
              </a:rPr>
              <a:t>Wyznaczając miejsce do przyjęcia dziennikarzy należy pamiętać, aby mimo toczących się działań w tym miejscu było bezpiecznie. </a:t>
            </a:r>
          </a:p>
          <a:p>
            <a:pPr marL="95250" indent="23813">
              <a:buNone/>
            </a:pPr>
            <a:r>
              <a:rPr lang="pl-PL" sz="2000" dirty="0" smtClean="0">
                <a:latin typeface="Corbel" pitchFamily="34" charset="0"/>
                <a:cs typeface="Arial" pitchFamily="34" charset="0"/>
              </a:rPr>
              <a:t>W tle mogą znajdować się symbole charakterystyczne dla służby (samochód pożarniczy, Jednostka </a:t>
            </a:r>
            <a:r>
              <a:rPr lang="pl-PL" sz="2000" dirty="0" err="1" smtClean="0">
                <a:latin typeface="Corbel" pitchFamily="34" charset="0"/>
                <a:cs typeface="Arial" pitchFamily="34" charset="0"/>
              </a:rPr>
              <a:t>R-G</a:t>
            </a:r>
            <a:r>
              <a:rPr lang="pl-PL" sz="2000" dirty="0" smtClean="0">
                <a:latin typeface="Corbel" pitchFamily="34" charset="0"/>
                <a:cs typeface="Arial" pitchFamily="34" charset="0"/>
              </a:rPr>
              <a:t>, trwające działania zastępów). Podczas wypowiedzi należy unikać porównań i przepuszczeń (podawać fakty- nie opinie), mówić w sposób pewny, unikać gestykulacji, pamiętać o kulturze osobistej i wzajemnym szacunku. </a:t>
            </a:r>
          </a:p>
          <a:p>
            <a:pPr marL="95250" indent="23813">
              <a:buNone/>
            </a:pPr>
            <a:r>
              <a:rPr lang="pl-PL" sz="2000" dirty="0" smtClean="0">
                <a:latin typeface="Corbel" pitchFamily="34" charset="0"/>
                <a:cs typeface="Arial" pitchFamily="34" charset="0"/>
              </a:rPr>
              <a:t>Szczególnie stresujące są relacje „na żywo”, stosowne jest wtedy omówienie z dziennikarzem interesujących go treści i możliwości informacyjnych rzecznika prasowego.</a:t>
            </a:r>
            <a:endParaRPr lang="pl-PL" sz="2000" dirty="0">
              <a:latin typeface="Corbel" pitchFamily="34" charset="0"/>
              <a:cs typeface="Arial" pitchFamily="34" charset="0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DD2E-0A89-4F6F-B71E-D6B8232A8557}" type="slidenum">
              <a:rPr lang="pl-PL" altLang="pl-PL" smtClean="0"/>
              <a:pPr/>
              <a:t>14</a:t>
            </a:fld>
            <a:endParaRPr lang="pl-PL" alt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258072" cy="1011222"/>
          </a:xfrm>
        </p:spPr>
        <p:txBody>
          <a:bodyPr>
            <a:normAutofit/>
          </a:bodyPr>
          <a:lstStyle/>
          <a:p>
            <a:r>
              <a:rPr lang="pl-PL" sz="3600" dirty="0" smtClean="0"/>
              <a:t>Informacja o zdarzeniu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829576" cy="4525963"/>
          </a:xfrm>
        </p:spPr>
        <p:txBody>
          <a:bodyPr>
            <a:normAutofit fontScale="70000" lnSpcReduction="20000"/>
          </a:bodyPr>
          <a:lstStyle/>
          <a:p>
            <a:pPr marL="1588" indent="12700">
              <a:buNone/>
            </a:pPr>
            <a:r>
              <a:rPr lang="pl-PL" dirty="0" smtClean="0">
                <a:cs typeface="Arial" pitchFamily="34" charset="0"/>
              </a:rPr>
              <a:t>Znając zadania stawiane przed funkcjonariuszami odpowiedzialnymi za kontakt ze środowiskiem dziennikarskim należy zwrócić uwagę na treść informacji przekazywanych w formie wywiadu, relacji, komunikatu, oświadczenia. </a:t>
            </a:r>
          </a:p>
          <a:p>
            <a:pPr marL="1588" indent="12700">
              <a:buNone/>
            </a:pPr>
            <a:r>
              <a:rPr lang="pl-PL" dirty="0" smtClean="0">
                <a:cs typeface="Arial" pitchFamily="34" charset="0"/>
              </a:rPr>
              <a:t/>
            </a:r>
            <a:br>
              <a:rPr lang="pl-PL" dirty="0" smtClean="0">
                <a:cs typeface="Arial" pitchFamily="34" charset="0"/>
              </a:rPr>
            </a:br>
            <a:r>
              <a:rPr lang="pl-PL" dirty="0" smtClean="0">
                <a:cs typeface="Arial" pitchFamily="34" charset="0"/>
              </a:rPr>
              <a:t>Wypowiedzi te powinny zawierać:</a:t>
            </a:r>
          </a:p>
          <a:p>
            <a:pPr marL="1588" indent="12700">
              <a:buNone/>
            </a:pPr>
            <a:r>
              <a:rPr lang="pl-PL" dirty="0" smtClean="0">
                <a:cs typeface="Arial" pitchFamily="34" charset="0"/>
              </a:rPr>
              <a:t>-godzinę zgłoszenia,</a:t>
            </a:r>
          </a:p>
          <a:p>
            <a:pPr marL="1588" indent="12700">
              <a:buNone/>
            </a:pPr>
            <a:r>
              <a:rPr lang="pl-PL" dirty="0" smtClean="0">
                <a:cs typeface="Arial" pitchFamily="34" charset="0"/>
              </a:rPr>
              <a:t>-miejsce zdarzenia,</a:t>
            </a:r>
          </a:p>
          <a:p>
            <a:pPr marL="1588" indent="12700">
              <a:buNone/>
            </a:pPr>
            <a:r>
              <a:rPr lang="pl-PL" dirty="0" smtClean="0">
                <a:cs typeface="Arial" pitchFamily="34" charset="0"/>
              </a:rPr>
              <a:t>-krótki opis zdarzenia oraz podjęte działania,</a:t>
            </a:r>
          </a:p>
          <a:p>
            <a:pPr marL="1588" indent="12700">
              <a:buNone/>
            </a:pPr>
            <a:r>
              <a:rPr lang="pl-PL" dirty="0" smtClean="0">
                <a:cs typeface="Arial" pitchFamily="34" charset="0"/>
              </a:rPr>
              <a:t>-inne w ocenie mówiącego istotne dla sytuacji informacje</a:t>
            </a:r>
          </a:p>
          <a:p>
            <a:pPr marL="1588" indent="12700">
              <a:buNone/>
            </a:pPr>
            <a:endParaRPr lang="pl-PL" dirty="0" smtClean="0"/>
          </a:p>
          <a:p>
            <a:pPr marL="1588" indent="12700">
              <a:buNone/>
            </a:pPr>
            <a:r>
              <a:rPr lang="pl-PL" dirty="0" smtClean="0"/>
              <a:t>Może się również </a:t>
            </a:r>
            <a:r>
              <a:rPr lang="pl-PL" dirty="0" smtClean="0"/>
              <a:t>zdarzyć, </a:t>
            </a:r>
            <a:r>
              <a:rPr lang="pl-PL" dirty="0" smtClean="0"/>
              <a:t>że w trakcie wypowiedzi padną słowa nie stosowne lub wprowadzające w błąd odbiorcę komunikatu. W takiej sytuacji właściwe jest wydanie sprostowania, czyli </a:t>
            </a:r>
            <a:r>
              <a:rPr lang="pl-PL" dirty="0" smtClean="0"/>
              <a:t>komunikatu, </a:t>
            </a:r>
            <a:r>
              <a:rPr lang="pl-PL" dirty="0" smtClean="0"/>
              <a:t>w którym koryguje się błędnie podane treści.</a:t>
            </a:r>
          </a:p>
          <a:p>
            <a:pPr marL="1588" indent="12700">
              <a:buNone/>
            </a:pPr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DD2E-0A89-4F6F-B71E-D6B8232A8557}" type="slidenum">
              <a:rPr lang="pl-PL" altLang="pl-PL" smtClean="0"/>
              <a:pPr/>
              <a:t>15</a:t>
            </a:fld>
            <a:endParaRPr lang="pl-PL" alt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71604" y="274638"/>
            <a:ext cx="7115196" cy="1143000"/>
          </a:xfrm>
        </p:spPr>
        <p:txBody>
          <a:bodyPr>
            <a:normAutofit/>
          </a:bodyPr>
          <a:lstStyle/>
          <a:p>
            <a:r>
              <a:rPr lang="pl-PL" sz="3600" dirty="0" smtClean="0"/>
              <a:t>Podsumowanie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28942" y="1719262"/>
            <a:ext cx="8563537" cy="4525963"/>
          </a:xfrm>
        </p:spPr>
        <p:txBody>
          <a:bodyPr>
            <a:normAutofit fontScale="85000" lnSpcReduction="10000"/>
          </a:bodyPr>
          <a:lstStyle/>
          <a:p>
            <a:pPr marL="319088" indent="-46038" algn="just">
              <a:buNone/>
            </a:pPr>
            <a:r>
              <a:rPr lang="pl-PL" dirty="0" smtClean="0">
                <a:latin typeface="Corbel" pitchFamily="34" charset="0"/>
                <a:cs typeface="Arial" pitchFamily="34" charset="0"/>
              </a:rPr>
              <a:t>Funkcja rzecznika prasowego to nie tylko relacjonowanie pożarów czy miejscowych zagrożeń. Poprzez wywiady i „pokazywanie się” w mediach ma on możliwość relacjonowania bieżących spraw prowadzonych przez formację oraz jej potrzeb, co wpływa na wizerunek służby i funkcjonariuszy.  Zwłaszcza poprzez akcje społeczne, którym PSP patronuje, widowiskowe zawody pożarnicze, czy udział w festynach miejskich czy obchodach dnia strażaka, gdzie sprzęt i cele przyświecające służbie są społeczeństwu przybliżane.</a:t>
            </a:r>
            <a:endParaRPr lang="pl-PL" dirty="0">
              <a:latin typeface="Corbel" pitchFamily="34" charset="0"/>
              <a:cs typeface="Arial" pitchFamily="34" charset="0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DD2E-0A89-4F6F-B71E-D6B8232A8557}" type="slidenum">
              <a:rPr lang="pl-PL" altLang="pl-PL" smtClean="0"/>
              <a:pPr/>
              <a:t>16</a:t>
            </a:fld>
            <a:endParaRPr lang="pl-PL" alt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3200" dirty="0" smtClean="0">
                <a:solidFill>
                  <a:srgbClr val="FFFF00"/>
                </a:solidFill>
              </a:rPr>
              <a:t>Współpraca z mediami</a:t>
            </a:r>
            <a:endParaRPr lang="pl-PL" altLang="pl-PL" sz="3200" b="1" dirty="0">
              <a:solidFill>
                <a:srgbClr val="FFFF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>
              <a:latin typeface="Corbel" pitchFamily="34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>
              <a:latin typeface="Corbel" pitchFamily="34" charset="0"/>
            </a:endParaRPr>
          </a:p>
        </p:txBody>
      </p:sp>
      <p:sp>
        <p:nvSpPr>
          <p:cNvPr id="14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530814" y="2416961"/>
            <a:ext cx="7929618" cy="3071834"/>
          </a:xfrm>
        </p:spPr>
        <p:txBody>
          <a:bodyPr>
            <a:normAutofit/>
          </a:bodyPr>
          <a:lstStyle/>
          <a:p>
            <a:r>
              <a:rPr lang="pl-PL" sz="2800" dirty="0" smtClean="0">
                <a:cs typeface="Arial" panose="020B0604020202020204" pitchFamily="34" charset="0"/>
              </a:rPr>
              <a:t>Zasady współpracy KDR z </a:t>
            </a:r>
            <a:r>
              <a:rPr lang="pl-PL" sz="2800" dirty="0" smtClean="0">
                <a:cs typeface="Arial" panose="020B0604020202020204" pitchFamily="34" charset="0"/>
              </a:rPr>
              <a:t>mediami;</a:t>
            </a:r>
            <a:endParaRPr lang="pl-PL" sz="2800" dirty="0" smtClean="0">
              <a:cs typeface="Arial" panose="020B0604020202020204" pitchFamily="34" charset="0"/>
            </a:endParaRPr>
          </a:p>
          <a:p>
            <a:r>
              <a:rPr lang="pl-PL" sz="2800" dirty="0" smtClean="0">
                <a:cs typeface="Arial" panose="020B0604020202020204" pitchFamily="34" charset="0"/>
              </a:rPr>
              <a:t>Podstawowe zasady przekazywania informacji </a:t>
            </a:r>
            <a:r>
              <a:rPr lang="pl-PL" sz="2800" dirty="0" smtClean="0">
                <a:cs typeface="Arial" panose="020B0604020202020204" pitchFamily="34" charset="0"/>
              </a:rPr>
              <a:t>mediom;</a:t>
            </a:r>
            <a:endParaRPr lang="pl-PL" sz="2800" dirty="0" smtClean="0">
              <a:cs typeface="Arial" panose="020B0604020202020204" pitchFamily="34" charset="0"/>
            </a:endParaRPr>
          </a:p>
          <a:p>
            <a:r>
              <a:rPr lang="pl-PL" sz="2800" dirty="0" smtClean="0">
                <a:cs typeface="Arial" panose="020B0604020202020204" pitchFamily="34" charset="0"/>
              </a:rPr>
              <a:t>Zasady kreowania wizerunku </a:t>
            </a:r>
            <a:r>
              <a:rPr lang="pl-PL" sz="2800" dirty="0" smtClean="0">
                <a:cs typeface="Arial" panose="020B0604020202020204" pitchFamily="34" charset="0"/>
              </a:rPr>
              <a:t>strażaka; </a:t>
            </a:r>
            <a:endParaRPr lang="pl-PL" sz="2800" dirty="0" smtClean="0">
              <a:cs typeface="Arial" panose="020B0604020202020204" pitchFamily="34" charset="0"/>
            </a:endParaRPr>
          </a:p>
          <a:p>
            <a:r>
              <a:rPr lang="pl-PL" sz="2800" dirty="0" smtClean="0">
                <a:cs typeface="Arial" panose="020B0604020202020204" pitchFamily="34" charset="0"/>
              </a:rPr>
              <a:t>Organizacja miejsca kontaktu z </a:t>
            </a:r>
            <a:r>
              <a:rPr lang="pl-PL" sz="2800" dirty="0" smtClean="0">
                <a:cs typeface="Arial" panose="020B0604020202020204" pitchFamily="34" charset="0"/>
              </a:rPr>
              <a:t>mediami.</a:t>
            </a:r>
            <a:endParaRPr lang="pl-PL" sz="2800" dirty="0">
              <a:cs typeface="Arial" panose="020B0604020202020204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DD2E-0A89-4F6F-B71E-D6B8232A8557}" type="slidenum">
              <a:rPr lang="pl-PL" altLang="pl-PL" smtClean="0"/>
              <a:pPr/>
              <a:t>2</a:t>
            </a:fld>
            <a:endParaRPr lang="pl-PL" altLang="pl-PL"/>
          </a:p>
        </p:txBody>
      </p:sp>
      <p:sp>
        <p:nvSpPr>
          <p:cNvPr id="2" name="pole tekstowe 1"/>
          <p:cNvSpPr txBox="1"/>
          <p:nvPr/>
        </p:nvSpPr>
        <p:spPr>
          <a:xfrm>
            <a:off x="693546" y="1969932"/>
            <a:ext cx="2942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u="sng" dirty="0" smtClean="0"/>
              <a:t>Materiał nauczania:</a:t>
            </a:r>
            <a:endParaRPr lang="pl-PL" sz="2400" u="sng" dirty="0"/>
          </a:p>
        </p:txBody>
      </p:sp>
    </p:spTree>
    <p:extLst>
      <p:ext uri="{BB962C8B-B14F-4D97-AF65-F5344CB8AC3E}">
        <p14:creationId xmlns:p14="http://schemas.microsoft.com/office/powerpoint/2010/main" val="338195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71604" y="274638"/>
            <a:ext cx="7115196" cy="1143000"/>
          </a:xfrm>
        </p:spPr>
        <p:txBody>
          <a:bodyPr>
            <a:normAutofit/>
          </a:bodyPr>
          <a:lstStyle/>
          <a:p>
            <a:r>
              <a:rPr lang="pl-PL" sz="3200" dirty="0" smtClean="0"/>
              <a:t>Wstęp 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14282" y="1600200"/>
            <a:ext cx="8429684" cy="4972072"/>
          </a:xfrm>
        </p:spPr>
        <p:txBody>
          <a:bodyPr>
            <a:normAutofit fontScale="85000" lnSpcReduction="10000"/>
          </a:bodyPr>
          <a:lstStyle/>
          <a:p>
            <a:pPr marL="438150" indent="12700" algn="just">
              <a:buNone/>
            </a:pPr>
            <a:endParaRPr lang="pl-PL" dirty="0" smtClean="0">
              <a:latin typeface="Corbel" pitchFamily="34" charset="0"/>
              <a:cs typeface="Arial" pitchFamily="34" charset="0"/>
            </a:endParaRPr>
          </a:p>
          <a:p>
            <a:pPr marL="438150" indent="12700" algn="just">
              <a:buNone/>
            </a:pPr>
            <a:r>
              <a:rPr lang="pl-PL" dirty="0" smtClean="0">
                <a:cs typeface="Arial" pitchFamily="34" charset="0"/>
              </a:rPr>
              <a:t>Jednym z zadań stawianych przed funkcjonariuszami jednostek ochrony pożarowej jest współpraca z mediami realizowana w sposób określony przez Komendanta Głównego PSP w 2012 roku w dokumencie zatytułowanym „Zasady współpracy jednostek Krajowego Systemu Ratowniczo- Gaśniczego ze środkami masowego przekazu”. Na kartach wspomnianej instrukcji oprócz definicji określone zostały zadania stawiane komendantom, stanowiskom kierowania, kierującym działaniami oraz osobom wyznaczonym do kontaktu z mediami określanymi jako rzecznik/ oficer prasowy. </a:t>
            </a:r>
          </a:p>
          <a:p>
            <a:pPr marL="438150" indent="12700">
              <a:buNone/>
            </a:pPr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DD2E-0A89-4F6F-B71E-D6B8232A8557}" type="slidenum">
              <a:rPr lang="pl-PL" altLang="pl-PL" smtClean="0"/>
              <a:pPr/>
              <a:t>3</a:t>
            </a:fld>
            <a:endParaRPr lang="pl-PL" alt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 fontScale="90000"/>
          </a:bodyPr>
          <a:lstStyle/>
          <a:p>
            <a:r>
              <a:rPr lang="pl-PL" altLang="pl-PL" sz="2800" dirty="0" smtClean="0"/>
              <a:t>DEFINICJE</a:t>
            </a:r>
            <a:br>
              <a:rPr lang="pl-PL" altLang="pl-PL" sz="2800" dirty="0" smtClean="0"/>
            </a:br>
            <a:r>
              <a:rPr lang="pl-PL" sz="2800" dirty="0" smtClean="0">
                <a:latin typeface="Corbel" pitchFamily="34" charset="0"/>
                <a:cs typeface="Arial" panose="020B0604020202020204" pitchFamily="34" charset="0"/>
              </a:rPr>
              <a:t>(według zasad Komendanta Głównego PSP)</a:t>
            </a:r>
            <a:endParaRPr lang="pl-PL" altLang="pl-PL" sz="28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>
              <a:latin typeface="Corbel" pitchFamily="34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>
              <a:latin typeface="Corbel" pitchFamily="34" charset="0"/>
            </a:endParaRPr>
          </a:p>
        </p:txBody>
      </p:sp>
      <p:sp>
        <p:nvSpPr>
          <p:cNvPr id="15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428596" y="1714488"/>
            <a:ext cx="8143932" cy="4786346"/>
          </a:xfrm>
        </p:spPr>
        <p:txBody>
          <a:bodyPr>
            <a:normAutofit fontScale="92500"/>
          </a:bodyPr>
          <a:lstStyle/>
          <a:p>
            <a:pPr marL="177800" indent="0" algn="just">
              <a:buNone/>
            </a:pPr>
            <a:r>
              <a:rPr lang="pl-PL" b="1" dirty="0" smtClean="0">
                <a:cs typeface="Arial" panose="020B0604020202020204" pitchFamily="34" charset="0"/>
              </a:rPr>
              <a:t>Rzecznik prasowy- </a:t>
            </a:r>
            <a:r>
              <a:rPr lang="pl-PL" dirty="0" smtClean="0">
                <a:cs typeface="Arial" panose="020B0604020202020204" pitchFamily="34" charset="0"/>
              </a:rPr>
              <a:t>„funkcjonariusz PSP szczebla krajowego, wojewódzkiego, względnie miejskiego wykonujący w ramach swojego zakresu obowiązku służbowego wyłącznie zadania z zakresu  polityki informacyjnej i współpracy ze środkami masowego przekazu. Rzecznik prasowy podlega bezpośrednio pod kierownika jednostki organizacyjnej PSP. Przeprowadza szkolenia w zakresie współpracy ze środkami masowego przekazu”.</a:t>
            </a:r>
            <a:endParaRPr lang="pl-PL" dirty="0">
              <a:cs typeface="Arial" panose="020B0604020202020204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DD2E-0A89-4F6F-B71E-D6B8232A8557}" type="slidenum">
              <a:rPr lang="pl-PL" altLang="pl-PL" smtClean="0"/>
              <a:pPr/>
              <a:t>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 fontScale="90000"/>
          </a:bodyPr>
          <a:lstStyle/>
          <a:p>
            <a:r>
              <a:rPr lang="pl-PL" altLang="pl-PL" sz="2800" dirty="0" smtClean="0"/>
              <a:t>DEFINICJE</a:t>
            </a:r>
            <a:br>
              <a:rPr lang="pl-PL" altLang="pl-PL" sz="2800" dirty="0" smtClean="0"/>
            </a:br>
            <a:r>
              <a:rPr lang="pl-PL" sz="2800" dirty="0" smtClean="0">
                <a:latin typeface="Corbel" pitchFamily="34" charset="0"/>
                <a:cs typeface="Arial" panose="020B0604020202020204" pitchFamily="34" charset="0"/>
              </a:rPr>
              <a:t>(według zasad Komendanta Głównego PSP)</a:t>
            </a:r>
            <a:endParaRPr lang="pl-PL" altLang="pl-PL" sz="28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>
              <a:latin typeface="Corbel" pitchFamily="34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>
              <a:latin typeface="Corbel" pitchFamily="34" charset="0"/>
            </a:endParaRPr>
          </a:p>
        </p:txBody>
      </p:sp>
      <p:sp>
        <p:nvSpPr>
          <p:cNvPr id="15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357158" y="1714488"/>
            <a:ext cx="8286808" cy="4786346"/>
          </a:xfrm>
        </p:spPr>
        <p:txBody>
          <a:bodyPr>
            <a:normAutofit/>
          </a:bodyPr>
          <a:lstStyle/>
          <a:p>
            <a:pPr marL="177800" indent="0" algn="just">
              <a:buNone/>
            </a:pPr>
            <a:r>
              <a:rPr lang="pl-PL" b="1" dirty="0" smtClean="0">
                <a:cs typeface="Arial" panose="020B0604020202020204" pitchFamily="34" charset="0"/>
              </a:rPr>
              <a:t>Oficer prasowy- </a:t>
            </a:r>
            <a:r>
              <a:rPr lang="pl-PL" dirty="0" smtClean="0">
                <a:cs typeface="Arial" panose="020B0604020202020204" pitchFamily="34" charset="0"/>
              </a:rPr>
              <a:t>„funkcjonariusz PSP wykonujący dodatkowo poza swoim zakresem obowiązków służbowych, część zadań polityki prasowo-informacyjnej. Zadania oficera prasowego nadzoruje i określa w decyzji personalnej kierownik jednostki organizacyjnej PSP.” Funkcja ta zapewnia wsparcie dla rzecznika prasowego, oraz zastępuje go podczas nieobecności”.</a:t>
            </a:r>
            <a:endParaRPr lang="pl-PL" dirty="0">
              <a:cs typeface="Arial" panose="020B0604020202020204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DD2E-0A89-4F6F-B71E-D6B8232A8557}" type="slidenum">
              <a:rPr lang="pl-PL" altLang="pl-PL" smtClean="0"/>
              <a:pPr/>
              <a:t>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 fontScale="90000"/>
          </a:bodyPr>
          <a:lstStyle/>
          <a:p>
            <a:r>
              <a:rPr lang="pl-PL" altLang="pl-PL" sz="2800" dirty="0" smtClean="0"/>
              <a:t>DEFINICJE</a:t>
            </a:r>
            <a:br>
              <a:rPr lang="pl-PL" altLang="pl-PL" sz="2800" dirty="0" smtClean="0"/>
            </a:br>
            <a:r>
              <a:rPr lang="pl-PL" sz="2800" dirty="0" smtClean="0">
                <a:latin typeface="Corbel" pitchFamily="34" charset="0"/>
                <a:cs typeface="Arial" panose="020B0604020202020204" pitchFamily="34" charset="0"/>
              </a:rPr>
              <a:t>(według zasad Komendanta Głównego PSP)</a:t>
            </a:r>
            <a:endParaRPr lang="pl-PL" altLang="pl-PL" sz="28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>
              <a:latin typeface="Corbel" pitchFamily="34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>
              <a:latin typeface="Corbel" pitchFamily="34" charset="0"/>
            </a:endParaRPr>
          </a:p>
        </p:txBody>
      </p:sp>
      <p:sp>
        <p:nvSpPr>
          <p:cNvPr id="15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428596" y="1714488"/>
            <a:ext cx="8215370" cy="4786346"/>
          </a:xfrm>
        </p:spPr>
        <p:txBody>
          <a:bodyPr>
            <a:normAutofit lnSpcReduction="10000"/>
          </a:bodyPr>
          <a:lstStyle/>
          <a:p>
            <a:pPr marL="177800" indent="0">
              <a:buNone/>
            </a:pPr>
            <a:r>
              <a:rPr lang="pl-PL" b="1" dirty="0" smtClean="0">
                <a:cs typeface="Arial" panose="020B0604020202020204" pitchFamily="34" charset="0"/>
              </a:rPr>
              <a:t>Osoba upoważniona do udzielania informacji- </a:t>
            </a:r>
            <a:r>
              <a:rPr lang="pl-PL" dirty="0" smtClean="0">
                <a:cs typeface="Arial" panose="020B0604020202020204" pitchFamily="34" charset="0"/>
              </a:rPr>
              <a:t>„funkcjonariusz, pracownik PSP lub strażak jednostki włączony do KSRG przeszkolony oraz wyznaczony w określonym miejscu i czasie do udzielania informacji środkom masowego przekazu w zakresie posiadanych kompetencji. Odpowiedzialnym za wyznaczenie osób udzielających informacji jest kierownik jednostki organizacyjnej PSP lub kierujący działaniami ratowniczymi.”</a:t>
            </a:r>
            <a:endParaRPr lang="pl-PL" dirty="0">
              <a:cs typeface="Arial" panose="020B0604020202020204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DD2E-0A89-4F6F-B71E-D6B8232A8557}" type="slidenum">
              <a:rPr lang="pl-PL" altLang="pl-PL" smtClean="0"/>
              <a:pPr/>
              <a:t>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 fontScale="90000"/>
          </a:bodyPr>
          <a:lstStyle/>
          <a:p>
            <a:r>
              <a:rPr lang="pl-PL" altLang="pl-PL" sz="2800" dirty="0" smtClean="0"/>
              <a:t>DEFINICJE</a:t>
            </a:r>
            <a:br>
              <a:rPr lang="pl-PL" altLang="pl-PL" sz="2800" dirty="0" smtClean="0"/>
            </a:br>
            <a:r>
              <a:rPr lang="pl-PL" sz="2800" dirty="0" smtClean="0">
                <a:latin typeface="Corbel" pitchFamily="34" charset="0"/>
                <a:cs typeface="Arial" panose="020B0604020202020204" pitchFamily="34" charset="0"/>
              </a:rPr>
              <a:t>(według zasad Komendanta Głównego PSP)</a:t>
            </a:r>
            <a:endParaRPr lang="pl-PL" altLang="pl-PL" sz="28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>
              <a:latin typeface="Corbel" pitchFamily="34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>
              <a:latin typeface="Corbel" pitchFamily="34" charset="0"/>
            </a:endParaRPr>
          </a:p>
        </p:txBody>
      </p:sp>
      <p:sp>
        <p:nvSpPr>
          <p:cNvPr id="15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428596" y="1714488"/>
            <a:ext cx="8143932" cy="4786346"/>
          </a:xfrm>
        </p:spPr>
        <p:txBody>
          <a:bodyPr>
            <a:normAutofit fontScale="92500" lnSpcReduction="20000"/>
          </a:bodyPr>
          <a:lstStyle/>
          <a:p>
            <a:pPr marL="177800" indent="0">
              <a:buNone/>
            </a:pPr>
            <a:r>
              <a:rPr lang="pl-PL" b="1" dirty="0" smtClean="0">
                <a:cs typeface="Arial" panose="020B0604020202020204" pitchFamily="34" charset="0"/>
              </a:rPr>
              <a:t>Komunikator wiodący- </a:t>
            </a:r>
            <a:r>
              <a:rPr lang="pl-PL" dirty="0" smtClean="0">
                <a:cs typeface="Arial" panose="020B0604020202020204" pitchFamily="34" charset="0"/>
              </a:rPr>
              <a:t>„osoba odpowiedzialna za koordynację informacji przekazywanych środkom masowego przekazu (tzw. dowódca odcinka bojowego odpowiedzialnego za współpracę ze środkami masowego przekazu)</a:t>
            </a:r>
          </a:p>
          <a:p>
            <a:pPr marL="177800" indent="0">
              <a:buNone/>
            </a:pPr>
            <a:endParaRPr lang="pl-PL" dirty="0" smtClean="0">
              <a:cs typeface="Arial" panose="020B0604020202020204" pitchFamily="34" charset="0"/>
            </a:endParaRPr>
          </a:p>
          <a:p>
            <a:pPr marL="177800" indent="0">
              <a:buNone/>
            </a:pPr>
            <a:r>
              <a:rPr lang="pl-PL" dirty="0" smtClean="0">
                <a:cs typeface="Arial" panose="020B0604020202020204" pitchFamily="34" charset="0"/>
              </a:rPr>
              <a:t>Zobowiązany jest on do przekazania informacji o objęciu roli komunikatora wiodącego pozostałym osobom (poprzez stanowisko kierowania). Osoby udzielające informacji dziennikarzom powinni uzgodnić z komunikatorem wiodącym treść komunikatów i informacji.”</a:t>
            </a:r>
            <a:endParaRPr lang="pl-PL" dirty="0">
              <a:cs typeface="Arial" panose="020B0604020202020204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DD2E-0A89-4F6F-B71E-D6B8232A8557}" type="slidenum">
              <a:rPr lang="pl-PL" altLang="pl-PL" smtClean="0"/>
              <a:pPr/>
              <a:t>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b="1" dirty="0" smtClean="0"/>
              <a:t>Struktura organizacyjna </a:t>
            </a:r>
            <a:endParaRPr lang="pl-PL" altLang="pl-PL" sz="28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>
              <a:latin typeface="Corbel" pitchFamily="34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>
              <a:latin typeface="Corbel" pitchFamily="34" charset="0"/>
            </a:endParaRPr>
          </a:p>
        </p:txBody>
      </p:sp>
      <p:sp>
        <p:nvSpPr>
          <p:cNvPr id="10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285720" y="1571612"/>
            <a:ext cx="8643998" cy="507209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2000" dirty="0" smtClean="0">
                <a:cs typeface="Arial" panose="020B0604020202020204" pitchFamily="34" charset="0"/>
              </a:rPr>
              <a:t>Działalność prasowo- informacyjną prowadzą (w zakresie swoich właściwości):</a:t>
            </a:r>
          </a:p>
          <a:p>
            <a:r>
              <a:rPr lang="pl-PL" sz="2000" dirty="0" smtClean="0">
                <a:cs typeface="Arial" panose="020B0604020202020204" pitchFamily="34" charset="0"/>
              </a:rPr>
              <a:t>Komendant Główny PSP, </a:t>
            </a:r>
          </a:p>
          <a:p>
            <a:r>
              <a:rPr lang="pl-PL" sz="2000" dirty="0" smtClean="0">
                <a:cs typeface="Arial" panose="020B0604020202020204" pitchFamily="34" charset="0"/>
              </a:rPr>
              <a:t>Komendanci Wojewódzcy, </a:t>
            </a:r>
          </a:p>
          <a:p>
            <a:r>
              <a:rPr lang="pl-PL" sz="2000" dirty="0" smtClean="0">
                <a:cs typeface="Arial" panose="020B0604020202020204" pitchFamily="34" charset="0"/>
              </a:rPr>
              <a:t>Komendanci Powiatowi (Miejscy), </a:t>
            </a:r>
          </a:p>
          <a:p>
            <a:r>
              <a:rPr lang="pl-PL" sz="2000" dirty="0" smtClean="0">
                <a:cs typeface="Arial" panose="020B0604020202020204" pitchFamily="34" charset="0"/>
              </a:rPr>
              <a:t>Kierujący Działaniami Ratowniczymi,</a:t>
            </a:r>
          </a:p>
          <a:p>
            <a:r>
              <a:rPr lang="pl-PL" sz="2000" dirty="0" smtClean="0">
                <a:cs typeface="Arial" panose="020B0604020202020204" pitchFamily="34" charset="0"/>
              </a:rPr>
              <a:t>Osoby wyznaczone i upoważnione do tego zadania przez powyższych funkcyjnych.</a:t>
            </a:r>
          </a:p>
          <a:p>
            <a:r>
              <a:rPr lang="pl-PL" sz="2000" dirty="0" smtClean="0">
                <a:cs typeface="Arial" panose="020B0604020202020204" pitchFamily="34" charset="0"/>
              </a:rPr>
              <a:t>Dyżurni Stanowisk Kierowania z uwzględnieniem priorytetów związanych z działaniami.</a:t>
            </a:r>
          </a:p>
          <a:p>
            <a:pPr>
              <a:buNone/>
            </a:pPr>
            <a:r>
              <a:rPr lang="pl-PL" sz="2000" dirty="0" smtClean="0">
                <a:cs typeface="Arial" panose="020B0604020202020204" pitchFamily="34" charset="0"/>
              </a:rPr>
              <a:t>Podstawowym szczeblem zobowiązanym do udzielania informacji na temat zdarzeń i toku służby jest Komenda Wojewódzka PSP (rzecznik prasowy- w godzinach pracy oraz Stanowiska Kierowania-całodobowo)</a:t>
            </a:r>
          </a:p>
          <a:p>
            <a:pPr>
              <a:buNone/>
            </a:pPr>
            <a:r>
              <a:rPr lang="pl-PL" sz="2000" dirty="0" smtClean="0">
                <a:cs typeface="Arial" panose="020B0604020202020204" pitchFamily="34" charset="0"/>
              </a:rPr>
              <a:t>Komendanci Powiatowi i Miejscy zobowiązani są wyznaczyć oficera prasowego, który podlega tak jak i rzecznik prasowy odpowiednim szkoleniom mającym na celu rzetelne pełnienie tej funkcji. </a:t>
            </a:r>
            <a:endParaRPr lang="pl-PL" sz="2000" dirty="0">
              <a:cs typeface="Arial" panose="020B0604020202020204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DD2E-0A89-4F6F-B71E-D6B8232A8557}" type="slidenum">
              <a:rPr lang="pl-PL" altLang="pl-PL" smtClean="0"/>
              <a:pPr/>
              <a:t>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8232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57290" y="274638"/>
            <a:ext cx="7329510" cy="1143000"/>
          </a:xfrm>
        </p:spPr>
        <p:txBody>
          <a:bodyPr>
            <a:noAutofit/>
          </a:bodyPr>
          <a:lstStyle/>
          <a:p>
            <a:r>
              <a:rPr lang="pl-PL" sz="2800" dirty="0" smtClean="0"/>
              <a:t>Zadania elementów systemu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829576" cy="4757758"/>
          </a:xfrm>
        </p:spPr>
        <p:txBody>
          <a:bodyPr>
            <a:normAutofit fontScale="77500" lnSpcReduction="20000"/>
          </a:bodyPr>
          <a:lstStyle/>
          <a:p>
            <a:pPr marL="633222" indent="-514350">
              <a:buNone/>
            </a:pPr>
            <a:r>
              <a:rPr lang="pl-PL" sz="3800" b="1" dirty="0" smtClean="0"/>
              <a:t>1. </a:t>
            </a:r>
            <a:r>
              <a:rPr lang="pl-PL" sz="3600" b="1" dirty="0" smtClean="0">
                <a:cs typeface="Arial" pitchFamily="34" charset="0"/>
              </a:rPr>
              <a:t>Komendant Wojewódzki, Powiatowy, Miejski PSP:</a:t>
            </a:r>
          </a:p>
          <a:p>
            <a:pPr marL="633222" indent="-514350"/>
            <a:r>
              <a:rPr lang="pl-PL" sz="3600" dirty="0" smtClean="0">
                <a:cs typeface="Arial" pitchFamily="34" charset="0"/>
              </a:rPr>
              <a:t>Organizuje działalność prasowo-informacyjną w kierowanej jednostce</a:t>
            </a:r>
          </a:p>
          <a:p>
            <a:pPr marL="633222" indent="-514350"/>
            <a:r>
              <a:rPr lang="pl-PL" sz="3600" dirty="0" smtClean="0">
                <a:cs typeface="Arial" pitchFamily="34" charset="0"/>
              </a:rPr>
              <a:t>Zapewnia prawidłowe warunki organizacyjno- techniczne do realizacji zadań osobom wyznaczonym do tego celu, a także odpowiedzialny za odpowiednie ich przygotowanie</a:t>
            </a:r>
          </a:p>
          <a:p>
            <a:pPr marL="633222" indent="-514350"/>
            <a:r>
              <a:rPr lang="pl-PL" sz="3600" dirty="0" smtClean="0">
                <a:cs typeface="Arial" pitchFamily="34" charset="0"/>
              </a:rPr>
              <a:t>Zapewnia systematyczne doskonalenie zasad współpracy ze środkami masowego przekazu w ramach organizowanych ćwiczeń zwłaszcza ćwiczeń odwodów operacyjnych.</a:t>
            </a:r>
          </a:p>
          <a:p>
            <a:pPr marL="633222" indent="-514350">
              <a:buAutoNum type="arabicPeriod"/>
            </a:pPr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DD2E-0A89-4F6F-B71E-D6B8232A8557}" type="slidenum">
              <a:rPr lang="pl-PL" altLang="pl-PL" smtClean="0"/>
              <a:pPr/>
              <a:t>9</a:t>
            </a:fld>
            <a:endParaRPr lang="pl-PL" alt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ł">
  <a:themeElements>
    <a:clrScheme name="Moduł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ł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3519</TotalTime>
  <Words>1075</Words>
  <Application>Microsoft Office PowerPoint</Application>
  <PresentationFormat>Pokaz na ekranie (4:3)</PresentationFormat>
  <Paragraphs>104</Paragraphs>
  <Slides>16</Slides>
  <Notes>7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4" baseType="lpstr">
      <vt:lpstr>Arial</vt:lpstr>
      <vt:lpstr>Arial Black</vt:lpstr>
      <vt:lpstr>Calibri</vt:lpstr>
      <vt:lpstr>Corbel</vt:lpstr>
      <vt:lpstr>Wingdings</vt:lpstr>
      <vt:lpstr>Wingdings 2</vt:lpstr>
      <vt:lpstr>Wingdings 3</vt:lpstr>
      <vt:lpstr>Moduł</vt:lpstr>
      <vt:lpstr>TEMAT 13:  Współpraca z mediami</vt:lpstr>
      <vt:lpstr>Współpraca z mediami</vt:lpstr>
      <vt:lpstr>Wstęp </vt:lpstr>
      <vt:lpstr>DEFINICJE (według zasad Komendanta Głównego PSP)</vt:lpstr>
      <vt:lpstr>DEFINICJE (według zasad Komendanta Głównego PSP)</vt:lpstr>
      <vt:lpstr>DEFINICJE (według zasad Komendanta Głównego PSP)</vt:lpstr>
      <vt:lpstr>DEFINICJE (według zasad Komendanta Głównego PSP)</vt:lpstr>
      <vt:lpstr>Struktura organizacyjna </vt:lpstr>
      <vt:lpstr>Zadania elementów systemu</vt:lpstr>
      <vt:lpstr>Zadania elementów systemu</vt:lpstr>
      <vt:lpstr>Zadania  elementów systemu</vt:lpstr>
      <vt:lpstr>Zadania  elementów systemu</vt:lpstr>
      <vt:lpstr>Relacja „NA GORĄCO”</vt:lpstr>
      <vt:lpstr>Organizacja miejsca do kontaktu</vt:lpstr>
      <vt:lpstr>Informacja o zdarzeniu</vt:lpstr>
      <vt:lpstr>Podsumowanie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godles</dc:creator>
  <cp:lastModifiedBy>Marek E</cp:lastModifiedBy>
  <cp:revision>267</cp:revision>
  <dcterms:created xsi:type="dcterms:W3CDTF">2014-03-01T12:20:49Z</dcterms:created>
  <dcterms:modified xsi:type="dcterms:W3CDTF">2016-05-24T12:46:25Z</dcterms:modified>
</cp:coreProperties>
</file>