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9" r:id="rId1"/>
    <p:sldMasterId id="2147483751" r:id="rId2"/>
  </p:sldMasterIdLst>
  <p:notesMasterIdLst>
    <p:notesMasterId r:id="rId72"/>
  </p:notesMasterIdLst>
  <p:handoutMasterIdLst>
    <p:handoutMasterId r:id="rId73"/>
  </p:handoutMasterIdLst>
  <p:sldIdLst>
    <p:sldId id="865" r:id="rId3"/>
    <p:sldId id="1089" r:id="rId4"/>
    <p:sldId id="1216" r:id="rId5"/>
    <p:sldId id="1277" r:id="rId6"/>
    <p:sldId id="1278" r:id="rId7"/>
    <p:sldId id="1279" r:id="rId8"/>
    <p:sldId id="1280" r:id="rId9"/>
    <p:sldId id="1217" r:id="rId10"/>
    <p:sldId id="1218" r:id="rId11"/>
    <p:sldId id="1219" r:id="rId12"/>
    <p:sldId id="1270" r:id="rId13"/>
    <p:sldId id="1271" r:id="rId14"/>
    <p:sldId id="1272" r:id="rId15"/>
    <p:sldId id="1273" r:id="rId16"/>
    <p:sldId id="1220" r:id="rId17"/>
    <p:sldId id="1288" r:id="rId18"/>
    <p:sldId id="1225" r:id="rId19"/>
    <p:sldId id="1226" r:id="rId20"/>
    <p:sldId id="1227" r:id="rId21"/>
    <p:sldId id="1228" r:id="rId22"/>
    <p:sldId id="1229" r:id="rId23"/>
    <p:sldId id="1230" r:id="rId24"/>
    <p:sldId id="1231" r:id="rId25"/>
    <p:sldId id="1281" r:id="rId26"/>
    <p:sldId id="1233" r:id="rId27"/>
    <p:sldId id="1234" r:id="rId28"/>
    <p:sldId id="1282" r:id="rId29"/>
    <p:sldId id="1236" r:id="rId30"/>
    <p:sldId id="1284" r:id="rId31"/>
    <p:sldId id="1283" r:id="rId32"/>
    <p:sldId id="1285" r:id="rId33"/>
    <p:sldId id="1286" r:id="rId34"/>
    <p:sldId id="1287" r:id="rId35"/>
    <p:sldId id="1239" r:id="rId36"/>
    <p:sldId id="1221" r:id="rId37"/>
    <p:sldId id="1240" r:id="rId38"/>
    <p:sldId id="1262" r:id="rId39"/>
    <p:sldId id="1263" r:id="rId40"/>
    <p:sldId id="1264" r:id="rId41"/>
    <p:sldId id="1265" r:id="rId42"/>
    <p:sldId id="1266" r:id="rId43"/>
    <p:sldId id="1267" r:id="rId44"/>
    <p:sldId id="1222" r:id="rId45"/>
    <p:sldId id="1241" r:id="rId46"/>
    <p:sldId id="1242" r:id="rId47"/>
    <p:sldId id="1243" r:id="rId48"/>
    <p:sldId id="1244" r:id="rId49"/>
    <p:sldId id="1245" r:id="rId50"/>
    <p:sldId id="1246" r:id="rId51"/>
    <p:sldId id="1247" r:id="rId52"/>
    <p:sldId id="1248" r:id="rId53"/>
    <p:sldId id="1249" r:id="rId54"/>
    <p:sldId id="1250" r:id="rId55"/>
    <p:sldId id="1251" r:id="rId56"/>
    <p:sldId id="1252" r:id="rId57"/>
    <p:sldId id="1253" r:id="rId58"/>
    <p:sldId id="1254" r:id="rId59"/>
    <p:sldId id="1256" r:id="rId60"/>
    <p:sldId id="1255" r:id="rId61"/>
    <p:sldId id="1257" r:id="rId62"/>
    <p:sldId id="1258" r:id="rId63"/>
    <p:sldId id="1259" r:id="rId64"/>
    <p:sldId id="1260" r:id="rId65"/>
    <p:sldId id="1223" r:id="rId66"/>
    <p:sldId id="1268" r:id="rId67"/>
    <p:sldId id="1289" r:id="rId68"/>
    <p:sldId id="1269" r:id="rId69"/>
    <p:sldId id="870" r:id="rId70"/>
    <p:sldId id="871" r:id="rId71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45C8D"/>
    <a:srgbClr val="008000"/>
    <a:srgbClr val="0F539D"/>
    <a:srgbClr val="C12607"/>
    <a:srgbClr val="B12307"/>
    <a:srgbClr val="636363"/>
    <a:srgbClr val="6361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083" autoAdjust="0"/>
  </p:normalViewPr>
  <p:slideViewPr>
    <p:cSldViewPr snapToGrid="0">
      <p:cViewPr varScale="1">
        <p:scale>
          <a:sx n="158" d="100"/>
          <a:sy n="158" d="100"/>
        </p:scale>
        <p:origin x="412" y="7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188"/>
    </p:cViewPr>
  </p:sorterViewPr>
  <p:notesViewPr>
    <p:cSldViewPr snapToGrid="0">
      <p:cViewPr varScale="1">
        <p:scale>
          <a:sx n="44" d="100"/>
          <a:sy n="44" d="100"/>
        </p:scale>
        <p:origin x="2160" y="4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4.xml"/><Relationship Id="rId21" Type="http://schemas.openxmlformats.org/officeDocument/2006/relationships/slide" Target="slides/slide19.xml"/><Relationship Id="rId42" Type="http://schemas.openxmlformats.org/officeDocument/2006/relationships/slide" Target="slides/slide40.xml"/><Relationship Id="rId47" Type="http://schemas.openxmlformats.org/officeDocument/2006/relationships/slide" Target="slides/slide45.xml"/><Relationship Id="rId63" Type="http://schemas.openxmlformats.org/officeDocument/2006/relationships/slide" Target="slides/slide61.xml"/><Relationship Id="rId68" Type="http://schemas.openxmlformats.org/officeDocument/2006/relationships/slide" Target="slides/slide66.xml"/><Relationship Id="rId16" Type="http://schemas.openxmlformats.org/officeDocument/2006/relationships/slide" Target="slides/slide1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slide" Target="slides/slide43.xml"/><Relationship Id="rId53" Type="http://schemas.openxmlformats.org/officeDocument/2006/relationships/slide" Target="slides/slide51.xml"/><Relationship Id="rId58" Type="http://schemas.openxmlformats.org/officeDocument/2006/relationships/slide" Target="slides/slide56.xml"/><Relationship Id="rId66" Type="http://schemas.openxmlformats.org/officeDocument/2006/relationships/slide" Target="slides/slide64.xml"/><Relationship Id="rId74" Type="http://schemas.openxmlformats.org/officeDocument/2006/relationships/presProps" Target="presProps.xml"/><Relationship Id="rId5" Type="http://schemas.openxmlformats.org/officeDocument/2006/relationships/slide" Target="slides/slide3.xml"/><Relationship Id="rId61" Type="http://schemas.openxmlformats.org/officeDocument/2006/relationships/slide" Target="slides/slide59.xml"/><Relationship Id="rId19" Type="http://schemas.openxmlformats.org/officeDocument/2006/relationships/slide" Target="slides/slide1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slide" Target="slides/slide46.xml"/><Relationship Id="rId56" Type="http://schemas.openxmlformats.org/officeDocument/2006/relationships/slide" Target="slides/slide54.xml"/><Relationship Id="rId64" Type="http://schemas.openxmlformats.org/officeDocument/2006/relationships/slide" Target="slides/slide62.xml"/><Relationship Id="rId69" Type="http://schemas.openxmlformats.org/officeDocument/2006/relationships/slide" Target="slides/slide67.xml"/><Relationship Id="rId77" Type="http://schemas.openxmlformats.org/officeDocument/2006/relationships/tableStyles" Target="tableStyles.xml"/><Relationship Id="rId8" Type="http://schemas.openxmlformats.org/officeDocument/2006/relationships/slide" Target="slides/slide6.xml"/><Relationship Id="rId51" Type="http://schemas.openxmlformats.org/officeDocument/2006/relationships/slide" Target="slides/slide49.xml"/><Relationship Id="rId72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slide" Target="slides/slide44.xml"/><Relationship Id="rId59" Type="http://schemas.openxmlformats.org/officeDocument/2006/relationships/slide" Target="slides/slide57.xml"/><Relationship Id="rId67" Type="http://schemas.openxmlformats.org/officeDocument/2006/relationships/slide" Target="slides/slide65.xml"/><Relationship Id="rId20" Type="http://schemas.openxmlformats.org/officeDocument/2006/relationships/slide" Target="slides/slide18.xml"/><Relationship Id="rId41" Type="http://schemas.openxmlformats.org/officeDocument/2006/relationships/slide" Target="slides/slide39.xml"/><Relationship Id="rId54" Type="http://schemas.openxmlformats.org/officeDocument/2006/relationships/slide" Target="slides/slide52.xml"/><Relationship Id="rId62" Type="http://schemas.openxmlformats.org/officeDocument/2006/relationships/slide" Target="slides/slide60.xml"/><Relationship Id="rId70" Type="http://schemas.openxmlformats.org/officeDocument/2006/relationships/slide" Target="slides/slide68.xml"/><Relationship Id="rId75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slide" Target="slides/slide47.xml"/><Relationship Id="rId57" Type="http://schemas.openxmlformats.org/officeDocument/2006/relationships/slide" Target="slides/slide55.xml"/><Relationship Id="rId10" Type="http://schemas.openxmlformats.org/officeDocument/2006/relationships/slide" Target="slides/slide8.xml"/><Relationship Id="rId31" Type="http://schemas.openxmlformats.org/officeDocument/2006/relationships/slide" Target="slides/slide29.xml"/><Relationship Id="rId44" Type="http://schemas.openxmlformats.org/officeDocument/2006/relationships/slide" Target="slides/slide42.xml"/><Relationship Id="rId52" Type="http://schemas.openxmlformats.org/officeDocument/2006/relationships/slide" Target="slides/slide50.xml"/><Relationship Id="rId60" Type="http://schemas.openxmlformats.org/officeDocument/2006/relationships/slide" Target="slides/slide58.xml"/><Relationship Id="rId65" Type="http://schemas.openxmlformats.org/officeDocument/2006/relationships/slide" Target="slides/slide63.xml"/><Relationship Id="rId73" Type="http://schemas.openxmlformats.org/officeDocument/2006/relationships/handoutMaster" Target="handoutMasters/handout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9" Type="http://schemas.openxmlformats.org/officeDocument/2006/relationships/slide" Target="slides/slide37.xml"/><Relationship Id="rId34" Type="http://schemas.openxmlformats.org/officeDocument/2006/relationships/slide" Target="slides/slide32.xml"/><Relationship Id="rId50" Type="http://schemas.openxmlformats.org/officeDocument/2006/relationships/slide" Target="slides/slide48.xml"/><Relationship Id="rId55" Type="http://schemas.openxmlformats.org/officeDocument/2006/relationships/slide" Target="slides/slide53.xml"/><Relationship Id="rId76" Type="http://schemas.openxmlformats.org/officeDocument/2006/relationships/theme" Target="theme/theme1.xml"/><Relationship Id="rId7" Type="http://schemas.openxmlformats.org/officeDocument/2006/relationships/slide" Target="slides/slide5.xml"/><Relationship Id="rId71" Type="http://schemas.openxmlformats.org/officeDocument/2006/relationships/slide" Target="slides/slide69.xml"/><Relationship Id="rId2" Type="http://schemas.openxmlformats.org/officeDocument/2006/relationships/slideMaster" Target="slideMasters/slideMaster2.xml"/><Relationship Id="rId29" Type="http://schemas.openxmlformats.org/officeDocument/2006/relationships/slide" Target="slides/slide2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985DD6-5297-4C9F-97D5-1E7456FA5E05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BA09803-C1E4-40BB-BD10-79CF071E9C2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1204087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D73748-EFD7-48A5-9810-6FF2E65AC898}" type="datetimeFigureOut">
              <a:rPr lang="pl-PL" smtClean="0"/>
              <a:t>17.01.2023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AE72C29-F3ED-421F-A6FF-78E4E1485CEA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598603719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>
            <a:normAutofit/>
          </a:bodyPr>
          <a:lstStyle>
            <a:lvl1pPr algn="ctr">
              <a:defRPr sz="4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4238533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 dirty="0"/>
              <a:t>Kliknij, aby edytować styl wzorca podtytułu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-1"/>
            <a:ext cx="338667" cy="4715934"/>
          </a:xfrm>
          <a:prstGeom prst="rect">
            <a:avLst/>
          </a:prstGeom>
          <a:solidFill>
            <a:srgbClr val="245C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996541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5757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581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2AB5F14-90A8-4030-9E04-D33DBF0BB2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="" xmlns:a16="http://schemas.microsoft.com/office/drawing/2014/main" id="{7BDD4FE0-350F-4067-A5E8-5C41F8E04B2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FD7F1D57-D3E5-4961-BD0A-D0D7ED1887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E3D0BBE8-AF72-487C-984C-C837E69087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671DF880-04E5-411E-9125-835DDB3900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7823139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E2CECA9-7CD3-4D02-B669-1D51898B12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DAC6E68-26BE-43AE-B1B0-1E0C40B8B8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E5CD6406-AE5E-4BF6-8D12-FCF40C1D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358CDF94-194B-4A7B-AA22-56482999AB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B8C79D0-9BBD-4FA6-9DCC-FBC594E4E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4589547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051EBFF-851F-4F83-941D-6F71703103A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3EB93F42-4614-4478-BB27-80D66BF09A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C9F38C97-C354-4236-BADD-4124C1BAB8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A3FD249B-AB6D-409D-BF0D-E301B09A86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FD60AEDB-6F20-496D-8BD9-2B8D578095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0485229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3622D09B-69CB-4BFF-82BF-0FA2E583F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43867887-F3B4-490E-9857-7A74D5A4F4B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D95168A4-FF87-4A3E-9175-2A9A55C9AFB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5B92C551-39D0-4F15-9FF9-17015D221D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312073B4-8983-4802-B91E-69D01E035C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1D35F1B2-1C9E-4036-B0A2-1408824B0E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61865437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7B1199C-6FD5-4FB8-A312-FCC69CDA54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EAAB1114-5771-4727-B396-4BE062A81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="" xmlns:a16="http://schemas.microsoft.com/office/drawing/2014/main" id="{A70F673C-4E14-4F28-A7A7-B663E7C2F9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="" xmlns:a16="http://schemas.microsoft.com/office/drawing/2014/main" id="{2E8E3F10-1040-4BEA-8074-74F5D97AE22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="" xmlns:a16="http://schemas.microsoft.com/office/drawing/2014/main" id="{240EA57E-E43B-4F4A-B12C-4B12D0426DF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="" xmlns:a16="http://schemas.microsoft.com/office/drawing/2014/main" id="{872B7F8E-1315-4F5C-A0A6-B5C6A71D25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="" xmlns:a16="http://schemas.microsoft.com/office/drawing/2014/main" id="{845EDD7A-B5A3-4045-AB57-F0D4ECE9F7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="" xmlns:a16="http://schemas.microsoft.com/office/drawing/2014/main" id="{34C92ED9-44AF-451A-923C-485EC6DACE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7298515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D1751C72-284F-4113-86B8-B06566777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="" xmlns:a16="http://schemas.microsoft.com/office/drawing/2014/main" id="{A54CD597-07D6-4D15-AFA9-DABCAAF2A2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="" xmlns:a16="http://schemas.microsoft.com/office/drawing/2014/main" id="{04B33137-16E2-49AC-90A4-54C152DCC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="" xmlns:a16="http://schemas.microsoft.com/office/drawing/2014/main" id="{816D4466-C4AB-455B-B1D8-15D0CF95A7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991039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="" xmlns:a16="http://schemas.microsoft.com/office/drawing/2014/main" id="{40EE9C72-71E0-41EE-9DFE-68D65C5BD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="" xmlns:a16="http://schemas.microsoft.com/office/drawing/2014/main" id="{A10C6336-BE53-4914-8933-C2EEEE988C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="" xmlns:a16="http://schemas.microsoft.com/office/drawing/2014/main" id="{FBAA3238-9BBC-4A43-99A7-E63A23C5D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808527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A28BF59-66AF-4A3F-80B0-DBDDA98C56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F9736645-1CCF-48A2-8DA9-613CF6DCD8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349FBF4B-653C-4A20-A459-ED1A721568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2792B623-2FFF-47F5-9DC4-3E6614CA62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BC29B4EE-E4A4-49F8-AB18-6D242CF38E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AF4AA76B-4EC3-42FE-AD54-65B1DEE9B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40928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lnSpc>
                <a:spcPct val="114000"/>
              </a:lnSpc>
              <a:defRPr sz="2200" b="1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32330" y="1742381"/>
            <a:ext cx="10560424" cy="4374448"/>
          </a:xfrm>
        </p:spPr>
        <p:txBody>
          <a:bodyPr/>
          <a:lstStyle>
            <a:lvl1pPr marL="0" indent="0">
              <a:lnSpc>
                <a:spcPct val="114000"/>
              </a:lnSpc>
              <a:buNone/>
              <a:defRPr sz="280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  <a:lvl2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2pPr>
            <a:lvl3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3pPr>
            <a:lvl4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4pPr>
            <a:lvl5pPr>
              <a:lnSpc>
                <a:spcPct val="114000"/>
              </a:lnSpc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5pPr>
          </a:lstStyle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  <a:endParaRPr lang="en-US" dirty="0"/>
          </a:p>
        </p:txBody>
      </p:sp>
      <p:sp>
        <p:nvSpPr>
          <p:cNvPr id="4" name="Prostokąt 3"/>
          <p:cNvSpPr/>
          <p:nvPr userDrawn="1"/>
        </p:nvSpPr>
        <p:spPr>
          <a:xfrm flipV="1">
            <a:off x="0" y="702732"/>
            <a:ext cx="824753" cy="228602"/>
          </a:xfrm>
          <a:prstGeom prst="rect">
            <a:avLst/>
          </a:prstGeom>
          <a:solidFill>
            <a:srgbClr val="245C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518092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325D4B4-7067-4992-A79A-92BAFFE07B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="" xmlns:a16="http://schemas.microsoft.com/office/drawing/2014/main" id="{F916B022-5CF8-4B4F-9502-0377599940F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="" xmlns:a16="http://schemas.microsoft.com/office/drawing/2014/main" id="{65C85304-56E1-4CD6-B353-DF6C7CDD93A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="" xmlns:a16="http://schemas.microsoft.com/office/drawing/2014/main" id="{CA11003E-8BB2-40EC-A1F3-9015AF59E6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="" xmlns:a16="http://schemas.microsoft.com/office/drawing/2014/main" id="{533386AE-D6B0-46AC-A7FB-3765FDFBB2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="" xmlns:a16="http://schemas.microsoft.com/office/drawing/2014/main" id="{F7952444-40DC-4EBB-8E72-36078749E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5763467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0363D45-2CD0-4968-B48B-80DA7C9C8E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19FEDA3A-81D5-4E08-B6CA-ABF4D892A0A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BEF84FE0-D769-4B70-8F46-481491185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802BFB99-12E8-4E2D-A1B4-03E80F79A7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71CB40AE-08AB-4087-8EBD-01D01000DD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4646276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="" xmlns:a16="http://schemas.microsoft.com/office/drawing/2014/main" id="{7E940544-0352-4FC8-8175-81912D1FC6D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="" xmlns:a16="http://schemas.microsoft.com/office/drawing/2014/main" id="{89A682ED-8AC1-408D-B1FA-744A0097DFC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758622CE-D90F-4639-A6D3-AFA4746FD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2020EEE9-11CA-455B-AD11-3B700B1789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15FF4DB8-A339-4749-8B55-083214F28B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51833-2C02-4DE9-B16E-C7D39FEFFF3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45743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2240470"/>
          </a:xfrm>
        </p:spPr>
        <p:txBody>
          <a:bodyPr anchor="t">
            <a:normAutofit/>
          </a:bodyPr>
          <a:lstStyle>
            <a:lvl1pPr>
              <a:lnSpc>
                <a:spcPct val="110000"/>
              </a:lnSpc>
              <a:defRPr sz="4400" b="0">
                <a:solidFill>
                  <a:schemeClr val="tx1">
                    <a:lumMod val="75000"/>
                    <a:lumOff val="25000"/>
                  </a:schemeClr>
                </a:solidFill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  <p:sp>
        <p:nvSpPr>
          <p:cNvPr id="3" name="Prostokąt 2"/>
          <p:cNvSpPr/>
          <p:nvPr userDrawn="1"/>
        </p:nvSpPr>
        <p:spPr>
          <a:xfrm flipV="1">
            <a:off x="1" y="3310466"/>
            <a:ext cx="685800" cy="423334"/>
          </a:xfrm>
          <a:prstGeom prst="rect">
            <a:avLst/>
          </a:prstGeom>
          <a:solidFill>
            <a:srgbClr val="245C8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2643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71946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681163"/>
            <a:ext cx="10652966" cy="1635778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800"/>
            </a:lvl3pPr>
            <a:lvl4pPr marL="1371600" indent="0">
              <a:buNone/>
              <a:defRPr sz="2800"/>
            </a:lvl4pPr>
            <a:lvl5pPr marL="1828800" indent="0">
              <a:buNone/>
              <a:defRPr sz="2800"/>
            </a:lvl5pPr>
          </a:lstStyle>
          <a:p>
            <a:pPr lvl="0"/>
            <a:r>
              <a:rPr lang="pl-PL" dirty="0"/>
              <a:t>Kliknij, aby edytować style wzorca tekstu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839788" y="3316941"/>
            <a:ext cx="5183188" cy="470366"/>
          </a:xfrm>
        </p:spPr>
        <p:txBody>
          <a:bodyPr anchor="t">
            <a:normAutofit/>
          </a:bodyPr>
          <a:lstStyle>
            <a:lvl1pPr marL="0" indent="0">
              <a:buNone/>
              <a:defRPr sz="2000" b="1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dirty="0"/>
              <a:t>Jak to zbadać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39788" y="3787307"/>
            <a:ext cx="10652966" cy="2694176"/>
          </a:xfrm>
        </p:spPr>
        <p:txBody>
          <a:bodyPr>
            <a:normAutofit/>
          </a:bodyPr>
          <a:lstStyle>
            <a:lvl1pPr>
              <a:lnSpc>
                <a:spcPct val="120000"/>
              </a:lnSpc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pl-PL" dirty="0"/>
              <a:t>Kliknij, aby edytować style wzorca tekst</a:t>
            </a:r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 anchor="t">
            <a:normAutofit/>
          </a:bodyPr>
          <a:lstStyle>
            <a:lvl1pPr>
              <a:defRPr sz="2500" b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</a:defRPr>
            </a:lvl1pPr>
          </a:lstStyle>
          <a:p>
            <a:r>
              <a:rPr lang="pl-PL" dirty="0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64698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9068" y="2915819"/>
            <a:ext cx="10515600" cy="1325563"/>
          </a:xfrm>
        </p:spPr>
        <p:txBody>
          <a:bodyPr anchor="t">
            <a:normAutofit/>
          </a:bodyPr>
          <a:lstStyle>
            <a:lvl1pPr algn="l">
              <a:defRPr sz="3600">
                <a:latin typeface="+mn-lt"/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847386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7564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80179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0265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pic>
        <p:nvPicPr>
          <p:cNvPr id="11" name="Obraz 10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82296" y="5750720"/>
            <a:ext cx="1187508" cy="11858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40314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0" r:id="rId1"/>
    <p:sldLayoutId id="2147483741" r:id="rId2"/>
    <p:sldLayoutId id="2147483742" r:id="rId3"/>
    <p:sldLayoutId id="2147483743" r:id="rId4"/>
    <p:sldLayoutId id="2147483744" r:id="rId5"/>
    <p:sldLayoutId id="2147483745" r:id="rId6"/>
    <p:sldLayoutId id="2147483746" r:id="rId7"/>
    <p:sldLayoutId id="2147483747" r:id="rId8"/>
    <p:sldLayoutId id="2147483748" r:id="rId9"/>
    <p:sldLayoutId id="2147483749" r:id="rId10"/>
    <p:sldLayoutId id="2147483750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lumMod val="95000"/>
            <a:alpha val="2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="" xmlns:a16="http://schemas.microsoft.com/office/drawing/2014/main" id="{DCB38E04-F5B4-4EDF-9087-1E3F45D665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="" xmlns:a16="http://schemas.microsoft.com/office/drawing/2014/main" id="{3ADB3BD1-F5B9-468A-8B95-2CB4A966C41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="" xmlns:a16="http://schemas.microsoft.com/office/drawing/2014/main" id="{B8ED9A27-5C4D-4C7E-892F-4D9B9490856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="" xmlns:a16="http://schemas.microsoft.com/office/drawing/2014/main" id="{B36E5FFD-089A-48EB-8F6D-A0DD2982862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="" xmlns:a16="http://schemas.microsoft.com/office/drawing/2014/main" id="{24A663D7-1311-47A2-862D-111C7C308D8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C51833-2C02-4DE9-B16E-C7D39FEFFF3D}" type="slidenum">
              <a:rPr lang="pl-PL" smtClean="0"/>
              <a:t>‹#›</a:t>
            </a:fld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391318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53" r:id="rId2"/>
    <p:sldLayoutId id="2147483754" r:id="rId3"/>
    <p:sldLayoutId id="2147483755" r:id="rId4"/>
    <p:sldLayoutId id="2147483756" r:id="rId5"/>
    <p:sldLayoutId id="2147483757" r:id="rId6"/>
    <p:sldLayoutId id="2147483758" r:id="rId7"/>
    <p:sldLayoutId id="2147483759" r:id="rId8"/>
    <p:sldLayoutId id="2147483760" r:id="rId9"/>
    <p:sldLayoutId id="2147483761" r:id="rId10"/>
    <p:sldLayoutId id="2147483762" r:id="rId1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hyperlink" Target="https://mc.bip.gov.pl/objasnienia-prawne/warunki-techniczne-publikacji-oraz-struktura-dokumentu-elektronicznego-deklaracji-dostepnosci.html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v.pl/web/dostepnosc-cyfrowa/jak-automatycznie-testowac-dostepnosc-cyfrowa-stron-internetowych" TargetMode="External"/><Relationship Id="rId2" Type="http://schemas.openxmlformats.org/officeDocument/2006/relationships/hyperlink" Target="https://www.w3.org/Translations/WCAG21-pl/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czym-jest-audyt-ekspercki-dostepnosci-cyfrowej-i-jak-go-zorganizowac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jak-zbadac-czy-strona-www-jest-dostepna-cyfrowo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jak-wykonac-badanie-uzytecznosci-z-osobami-z-niepelnosprawnosciami" TargetMode="Externa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jak-znalezc-podstawowe-bledy-dostepnosci-cyfrowej-strony-internetowej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jak-badac-dostepnosc-cyfrowa-z-uzyciem-technologii-asystujacych" TargetMode="Externa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gov.pl/web/dostepnosc-cyfrowa/kompleksowo-o-dostepnosci-cyfrowej" TargetMode="External"/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tpgi.com/color-contrast-checker/" TargetMode="External"/><Relationship Id="rId2" Type="http://schemas.openxmlformats.org/officeDocument/2006/relationships/hyperlink" Target="https://chrome.google.com/webstore/detail/wcag-color-contrast-check/plnahcmalebffmaghcpcmpaciebdhgdf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contrast-ratio.com/" TargetMode="External"/></Relationships>
</file>

<file path=ppt/slides/_rels/slide67.xml.rels><?xml version="1.0" encoding="UTF-8" standalone="yes"?>
<Relationships xmlns="http://schemas.openxmlformats.org/package/2006/relationships"><Relationship Id="rId3" Type="http://schemas.openxmlformats.org/officeDocument/2006/relationships/hyperlink" Target="https://chrome.google.com/webstore/detail/accessibility-insights-fo/pbjjkligggfmakdaogkfomddhfmpjeni" TargetMode="External"/><Relationship Id="rId2" Type="http://schemas.openxmlformats.org/officeDocument/2006/relationships/hyperlink" Target="https://wave.webaim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chrome.google.com/webstore/detail/arc-toolkit/chdkkkccnlfncngelccgbgfmjebmkmce" TargetMode="External"/><Relationship Id="rId4" Type="http://schemas.openxmlformats.org/officeDocument/2006/relationships/hyperlink" Target="https://chrome.google.com/webstore/detail/web-developer/bfbameneiokkgbdmiekhjnmfkcnldhhm" TargetMode="Externa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mailto:dostepnosc.cyfrowa@mc.gov.pl" TargetMode="External"/><Relationship Id="rId2" Type="http://schemas.openxmlformats.org/officeDocument/2006/relationships/hyperlink" Target="https://www.gov.pl/web/dostepnosc-cyfrowa" TargetMode="Externa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81477" y="5966979"/>
            <a:ext cx="7350105" cy="611621"/>
          </a:xfrm>
        </p:spPr>
        <p:txBody>
          <a:bodyPr>
            <a:normAutofit lnSpcReduction="10000"/>
          </a:bodyPr>
          <a:lstStyle/>
          <a:p>
            <a:pPr algn="l">
              <a:lnSpc>
                <a:spcPct val="150000"/>
              </a:lnSpc>
            </a:pPr>
            <a:r>
              <a:rPr lang="pl-PL" sz="23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Centrum Rozwoju Kompetencji Cyfrowych, 2023</a:t>
            </a:r>
          </a:p>
        </p:txBody>
      </p:sp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81477" y="2532145"/>
            <a:ext cx="11010523" cy="2223437"/>
          </a:xfrm>
        </p:spPr>
        <p:txBody>
          <a:bodyPr anchor="t">
            <a:noAutofit/>
          </a:bodyPr>
          <a:lstStyle/>
          <a:p>
            <a:pPr algn="l">
              <a:lnSpc>
                <a:spcPct val="110000"/>
              </a:lnSpc>
            </a:pPr>
            <a:r>
              <a:rPr lang="pl-PL" sz="4400" b="1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Jak samodzielnie </a:t>
            </a:r>
            <a:r>
              <a:rPr lang="pl-PL" sz="44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ocenić </a:t>
            </a:r>
            <a:br>
              <a:rPr lang="pl-PL" sz="44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pl-PL" sz="44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stan dostępności cyfrowej </a:t>
            </a:r>
            <a:br>
              <a:rPr lang="pl-PL" sz="44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</a:br>
            <a:r>
              <a:rPr lang="pl-PL" sz="4400" b="1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strony internetowej</a:t>
            </a:r>
          </a:p>
        </p:txBody>
      </p:sp>
    </p:spTree>
    <p:extLst>
      <p:ext uri="{BB962C8B-B14F-4D97-AF65-F5344CB8AC3E}">
        <p14:creationId xmlns:p14="http://schemas.microsoft.com/office/powerpoint/2010/main" val="4599195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/>
              <a:t>Zgodność z WCAG + dodatkowe wymogi ustawy + inne wymagania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dirty="0"/>
              <a:t>To co na poziomie pośrednim poszerzone np. o: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tłumaczenie na polski język migowy filmów;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informacja „O nas” w formacie </a:t>
            </a:r>
            <a:r>
              <a:rPr lang="en-GB" sz="2100" dirty="0"/>
              <a:t>easy to read</a:t>
            </a:r>
            <a:r>
              <a:rPr lang="pl-PL" sz="2100" dirty="0"/>
              <a:t> oraz w polskim języku migowym;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dodatkowe wymogi w projektach realizowanych ze środków UE;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zgodność z wewnętrznymi standardami (np. prostego języka);  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Poziom „plus” dostępności cyfrowej</a:t>
            </a:r>
          </a:p>
        </p:txBody>
      </p:sp>
    </p:spTree>
    <p:extLst>
      <p:ext uri="{BB962C8B-B14F-4D97-AF65-F5344CB8AC3E}">
        <p14:creationId xmlns:p14="http://schemas.microsoft.com/office/powerpoint/2010/main" val="96201653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Pamiętaj o deklaracji dostępności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7327794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2396276"/>
            <a:ext cx="10040470" cy="2850473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To </a:t>
            </a:r>
            <a:r>
              <a:rPr lang="pl-PL" sz="2100" b="1" dirty="0"/>
              <a:t>oświadczenie podmiotu publicznego</a:t>
            </a:r>
            <a:r>
              <a:rPr lang="pl-PL" sz="2100" dirty="0"/>
              <a:t> </a:t>
            </a:r>
            <a:r>
              <a:rPr lang="pl-PL" sz="2100" b="1" dirty="0"/>
              <a:t>opisujące dostępność </a:t>
            </a:r>
            <a:r>
              <a:rPr lang="pl-PL" sz="2100" dirty="0"/>
              <a:t>cyfrową strony internetowej lub aplikacji mobilnej, a także dostępność architektoniczną głównej siedziby tego podmiotu dla osób z niepełnosprawnościami. </a:t>
            </a:r>
          </a:p>
          <a:p>
            <a:pPr fontAlgn="base"/>
            <a:r>
              <a:rPr lang="pl-PL" sz="2100" dirty="0"/>
              <a:t>Co roku, do 31 marca, musi być przeglądana i aktualizowana.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 dostępności</a:t>
            </a:r>
          </a:p>
        </p:txBody>
      </p:sp>
    </p:spTree>
    <p:extLst>
      <p:ext uri="{BB962C8B-B14F-4D97-AF65-F5344CB8AC3E}">
        <p14:creationId xmlns:p14="http://schemas.microsoft.com/office/powerpoint/2010/main" val="971986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b="1" dirty="0"/>
              <a:t>Deklaracją dostępności NIE JEST: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raport o stanie zapewnienia dostępności dla osób ze szczególnymi potrzebami,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informacja w formacie łatwym do czytania i w polskim języku migowym o tym, czym zajmuje się podmiot, 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r>
              <a:rPr lang="pl-PL" sz="2100" dirty="0"/>
              <a:t>opis, w dowolnej formie, tego jak podmiot dba o dostępność.</a:t>
            </a:r>
          </a:p>
          <a:p>
            <a:pPr marL="457200" indent="-457200" fontAlgn="base">
              <a:buFont typeface="Arial" panose="020B0604020202020204" pitchFamily="34" charset="0"/>
              <a:buChar char="•"/>
            </a:pP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Ważne!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70345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040470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Ogólna forma i zakres deklaracji dostępności są wspólne w całej UE. Określa je Decyzja Wykonawcza Komisji (UE) 2018/1523.</a:t>
            </a:r>
          </a:p>
          <a:p>
            <a:pPr fontAlgn="base"/>
            <a:r>
              <a:rPr lang="pl-PL" sz="2100" dirty="0"/>
              <a:t>Szczegółową formę i zakres deklaracji dostępności określają poszczególne kraje. W Polsce opisują je </a:t>
            </a:r>
            <a:r>
              <a:rPr lang="pl-PL" sz="2100" dirty="0">
                <a:hlinkClick r:id="rId2"/>
              </a:rPr>
              <a:t>Warunki techniczne</a:t>
            </a:r>
            <a:r>
              <a:rPr lang="pl-PL" sz="2100" dirty="0"/>
              <a:t>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Deklaracja dostępności ma określoną formę</a:t>
            </a:r>
            <a:endParaRPr lang="pl-PL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463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Sposoby badania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1622958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Testy automatyczne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To najpopularniejszy sposób testowania stron internetowych. </a:t>
            </a:r>
          </a:p>
          <a:p>
            <a:pPr fontAlgn="base"/>
            <a:r>
              <a:rPr lang="pl-PL" sz="2100" dirty="0"/>
              <a:t>Automatu do tych testów szukają wybranych niezgodności z </a:t>
            </a:r>
            <a:r>
              <a:rPr lang="pl-PL" sz="2100" u="sng" dirty="0">
                <a:hlinkClick r:id="rId2"/>
              </a:rPr>
              <a:t>wytycznymi dla dostępności treści internetowych (WCAG</a:t>
            </a:r>
            <a:r>
              <a:rPr lang="pl-PL" sz="2100" dirty="0"/>
              <a:t>).</a:t>
            </a:r>
          </a:p>
          <a:p>
            <a:pPr fontAlgn="base"/>
            <a:r>
              <a:rPr lang="pl-PL" sz="2100" dirty="0"/>
              <a:t>Automaty mogą testować tylko jeden element (np. kontrast treści do tła),  lub nawet kilkadziesiąt różnych elementów</a:t>
            </a:r>
          </a:p>
          <a:p>
            <a:pPr fontAlgn="base"/>
            <a:r>
              <a:rPr lang="pl-PL" sz="2100" dirty="0"/>
              <a:t>Automaty w przeglądarkach najczęściej testują pojedynczą, widoczną podstronę. Ale są także rozwiązania, które testują na raz kilkaset podstron.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932330" y="5689600"/>
            <a:ext cx="65860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Więcej o testach automatycznych stron internetowych</a:t>
            </a:r>
            <a:endParaRPr lang="pl-PL" sz="2000" dirty="0"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1949901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311403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wynik otrzymujesz od razu lub po kilku minutach) – </a:t>
            </a:r>
            <a:r>
              <a:rPr lang="pl-PL" sz="2100" dirty="0"/>
              <a:t>widzisz, gdzie są błędy, najczęściej są graficznie oznaczone na widoku badanej strony internetowej;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niektórymi możesz testować wiele podstron naraz </a:t>
            </a:r>
            <a:r>
              <a:rPr lang="pl-PL" sz="2100" dirty="0"/>
              <a:t>– przydatne, szczególnie gdy odpowiadasz za wiele stron internetowych;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umożliwiają ogólną orientację w stanie dostępności cyfrowej - </a:t>
            </a:r>
            <a:r>
              <a:rPr lang="pl-PL" sz="2100" dirty="0"/>
              <a:t>nie musisz płacić za proste działania ekspertowi od dostępności cyfrowej;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są bezpłatne lub za niską opłatą -</a:t>
            </a:r>
            <a:r>
              <a:rPr lang="pl-PL" sz="2100" dirty="0"/>
              <a:t> większość rozszerzeń przeglądarkowych jest bezpłatna; nawet rozbudowane, płatne automaty, część testów oferują bez opłat.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 testów automatycznych </a:t>
            </a:r>
          </a:p>
        </p:txBody>
      </p:sp>
    </p:spTree>
    <p:extLst>
      <p:ext uri="{BB962C8B-B14F-4D97-AF65-F5344CB8AC3E}">
        <p14:creationId xmlns:p14="http://schemas.microsoft.com/office/powerpoint/2010/main" val="161820870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 testów automatycznych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70763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zbadasz tylko wybrane elementy dostępności cyfrowej – </a:t>
            </a:r>
            <a:r>
              <a:rPr lang="pl-PL" sz="2100" dirty="0"/>
              <a:t>na przykład nie dowiesz się, czy treść tekstu alternatywnego pasuje do grafiki, bo sprawdzają tylko, czy grafika ma w kodzie atrybut &lt;alt&gt;, w którym taki tekst powinien się znaleźć. 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możesz ulec złudnemu wrażeniu dostępności cyfrowej – </a:t>
            </a:r>
            <a:r>
              <a:rPr lang="pl-PL" sz="2100" dirty="0"/>
              <a:t>strona internetowa z dobrym wynikiem w teście automatycznym może być niedostępna cyfrowo dla niektórych użytkowników, na przykład osób, które nawigują samą klawiaturą czy korzystają z czytników ekranu;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 możesz na ich podstawie stwierdzić, czy strona internetowa jest zgodna z wymaganiami dostępności cyfrowej dla podmiotów publicznych</a:t>
            </a: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350171237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Badania eksperckie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311403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To drugi co do popularności sposób badania stron internetowych pod kątem dostępności cyfrowej. </a:t>
            </a:r>
          </a:p>
          <a:p>
            <a:pPr fontAlgn="base"/>
            <a:r>
              <a:rPr lang="pl-PL" sz="2100" dirty="0"/>
              <a:t>Takie badanie powinien zrobić ekspert od dostępności cyfrowej (który pracuje w podmiocie lub wynajęty do wykonania tego badania).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932330" y="4951307"/>
            <a:ext cx="5615092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Więcej o organizowaniu badania eksperckiego</a:t>
            </a:r>
            <a:endParaRPr lang="pl-PL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2024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837680"/>
            <a:ext cx="10243670" cy="4374448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100" dirty="0"/>
              <a:t>Czym jest dostępność cyfrowa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100" dirty="0"/>
              <a:t>Poziomy dostępności cyfrowej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100" dirty="0"/>
              <a:t>Sposoby badania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100" dirty="0"/>
              <a:t>Próba </a:t>
            </a:r>
            <a:r>
              <a:rPr lang="pl-PL" sz="2100"/>
              <a:t>badawcza </a:t>
            </a:r>
            <a:endParaRPr lang="pl-PL" sz="2100" smtClean="0"/>
          </a:p>
          <a:p>
            <a:pPr marL="514350" indent="-514350">
              <a:buFont typeface="+mj-lt"/>
              <a:buAutoNum type="arabicPeriod"/>
            </a:pPr>
            <a:r>
              <a:rPr lang="pl-PL" sz="2100" smtClean="0"/>
              <a:t>Przykładowe </a:t>
            </a:r>
            <a:r>
              <a:rPr lang="pl-PL" sz="2100" dirty="0"/>
              <a:t>testy z Listy kontrolnej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100" dirty="0"/>
              <a:t>Przydatne narzędzia i dodatki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Plan szkolenia</a:t>
            </a:r>
          </a:p>
        </p:txBody>
      </p:sp>
    </p:spTree>
    <p:extLst>
      <p:ext uri="{BB962C8B-B14F-4D97-AF65-F5344CB8AC3E}">
        <p14:creationId xmlns:p14="http://schemas.microsoft.com/office/powerpoint/2010/main" val="56763695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 badania eksperckiego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304630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bada wiele elementów dostępności cyfrowej </a:t>
            </a:r>
            <a:r>
              <a:rPr lang="pl-PL" sz="2100" dirty="0"/>
              <a:t>– szczegółowy zakres takiego badania ustal wcześniej z ekspertem;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pozwala stwierdzić, czy strona internetowa jest zgodna z wymaganiami dostępności cyfrowej dla podmiotów publicznych;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raport z takiego badania może zawierać, oprócz opisu problemów, także podpowiedzi i rekomendacje </a:t>
            </a:r>
            <a:r>
              <a:rPr lang="pl-PL" sz="2100" dirty="0"/>
              <a:t>– gdy zlecasz takie badanie, pamiętaj, żeby wprost wymagać takich podpowiedzi.</a:t>
            </a:r>
          </a:p>
        </p:txBody>
      </p:sp>
    </p:spTree>
    <p:extLst>
      <p:ext uri="{BB962C8B-B14F-4D97-AF65-F5344CB8AC3E}">
        <p14:creationId xmlns:p14="http://schemas.microsoft.com/office/powerpoint/2010/main" val="177207906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 badania eksperckiego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43670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wysoki koszt - </a:t>
            </a:r>
            <a:r>
              <a:rPr lang="pl-PL" sz="2100" dirty="0"/>
              <a:t>w zależności od wielkości badanej strony internetowej (od jednego do nawet kilkunastu tysięcy złotych);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długo trwa – </a:t>
            </a:r>
            <a:r>
              <a:rPr lang="pl-PL" sz="2100" dirty="0"/>
              <a:t>w zależności od wielkości badanej strony internetowej może zająć (średnio) około dwóch tygodni</a:t>
            </a:r>
            <a:r>
              <a:rPr lang="pl-PL" sz="2100" b="1" dirty="0"/>
              <a:t>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mała liczba specjalistów od dostępności cyfrowej w Polsce – </a:t>
            </a:r>
            <a:r>
              <a:rPr lang="pl-PL" sz="2100" dirty="0"/>
              <a:t>poszukiwanie specjalisty z odpowiednim doświadczeniem w badaniach eksperckich dostępności cyfrowej może znacznie wydłużyć czas oczekiwania na wyniki;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możesz mieć trudność, by wdrożyć wszystkie rekomendacje z badania – </a:t>
            </a:r>
            <a:r>
              <a:rPr lang="pl-PL" sz="2100" dirty="0"/>
              <a:t>zwłaszcza gdy badanie robi zewnętrzny specjalista, który nie zna specyfiki danego podmiotu.</a:t>
            </a:r>
          </a:p>
        </p:txBody>
      </p:sp>
    </p:spTree>
    <p:extLst>
      <p:ext uri="{BB962C8B-B14F-4D97-AF65-F5344CB8AC3E}">
        <p14:creationId xmlns:p14="http://schemas.microsoft.com/office/powerpoint/2010/main" val="78385193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36897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u="sng" dirty="0">
                <a:hlinkClick r:id="rId2"/>
              </a:rPr>
              <a:t>Lista kontrolna</a:t>
            </a:r>
            <a:r>
              <a:rPr lang="pl-PL" sz="2100" dirty="0"/>
              <a:t> to narzędzie do samodzielnego wyszukiwania błędów na stronie internetowej, pomocne przy ocenie stanu jej dostępności cyfrowej.</a:t>
            </a:r>
          </a:p>
          <a:p>
            <a:pPr fontAlgn="base"/>
            <a:r>
              <a:rPr lang="pl-PL" sz="2100" dirty="0"/>
              <a:t>Składa się z prawie 100 pytań i instrukcji, które wyjaśniają co musisz zrobić, aby na każde z tych pytań rzetelnie odpowiedzieć.</a:t>
            </a:r>
          </a:p>
          <a:p>
            <a:pPr fontAlgn="base"/>
            <a:r>
              <a:rPr lang="pl-PL" sz="2100" dirty="0"/>
              <a:t>Znajdziesz w niej także podpowiedzi jak dobrać strony do badania i jak ustalić, które błędy powinny być usunięte w pierwszej kolejności.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Test z użyciem Listy kontrolnej</a:t>
            </a:r>
          </a:p>
        </p:txBody>
      </p:sp>
    </p:spTree>
    <p:extLst>
      <p:ext uri="{BB962C8B-B14F-4D97-AF65-F5344CB8AC3E}">
        <p14:creationId xmlns:p14="http://schemas.microsoft.com/office/powerpoint/2010/main" val="26247537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 testu z użyciem Listy kontrolnej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97857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samodzielnie możesz sprawdzić, czy Wykonawca strony internetowej nie popełnił w niej błędów w dostępności cyfrowej </a:t>
            </a:r>
            <a:r>
              <a:rPr lang="pl-PL" sz="2100" dirty="0"/>
              <a:t>– warto zweryfikować to, zanim zapłacisz za zamówioną stronę internetową;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pomaga odnaleźć bariery w dostępności cyfrowej </a:t>
            </a:r>
            <a:r>
              <a:rPr lang="pl-PL" sz="2100" dirty="0"/>
              <a:t>- nawet jedna taka bariera sprawia, że niektórzy użytkownicy nie skorzystają z takiej strony;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lista krok po kroku opisuje niezbędne działania – </a:t>
            </a:r>
            <a:r>
              <a:rPr lang="pl-PL" sz="2100" dirty="0"/>
              <a:t>przy każdym pytaniu znajdziesz listę zadań do wykonania i listę możliwych odpowiedzi;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możesz ją wykorzystać, aby przygotować i aktualizować deklarację dostępności.</a:t>
            </a: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8119068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 testu z użyciem Listy kontrolnej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77537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cały test zajmuje sporo czasu </a:t>
            </a:r>
            <a:r>
              <a:rPr lang="pl-PL" sz="2100" dirty="0"/>
              <a:t>– aby odpowiedzieć na każde z pytań, musisz analizować oddzielnie kilka czy nawet kilkanaście podstron;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niektóre pytania wymagają wiedzy, jak tworzyć strony internetowe lub aplikacje mobilne </a:t>
            </a:r>
            <a:r>
              <a:rPr lang="pl-PL" sz="2100" dirty="0"/>
              <a:t>– pytania na drugim i trzecim poziomie listy wymagają wiedzy technicznej;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 możesz stwierdzić, czy strona internetowa jest zgodna z wymaganiami dostępności cyfrowej dla podmiotów publicznych </a:t>
            </a:r>
            <a:r>
              <a:rPr lang="pl-PL" sz="2100" dirty="0"/>
              <a:t>– gdy pozytywnie przejdziesz całą listę, możesz ocenić, że strona internetowa jest częściowo zgodna z wymaganiami ustawy o dostępności cyfrowej.</a:t>
            </a:r>
          </a:p>
        </p:txBody>
      </p:sp>
    </p:spTree>
    <p:extLst>
      <p:ext uri="{BB962C8B-B14F-4D97-AF65-F5344CB8AC3E}">
        <p14:creationId xmlns:p14="http://schemas.microsoft.com/office/powerpoint/2010/main" val="32818454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Badanie z użytkownikami z niepełnosprawnościami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91083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Ten sposób badania może dostarczyć cennych informacji, zwłaszcza gdy chcesz sprawdzić nie tylko zgodność z prawem, ale przyjazność strony internetowej dla użytkowników.</a:t>
            </a:r>
          </a:p>
          <a:p>
            <a:pPr fontAlgn="base"/>
            <a:r>
              <a:rPr lang="pl-PL" sz="2100" dirty="0"/>
              <a:t>Testerów możesz poszukać przy pomocy lokalnych organizacji pozarządowych, które zrzeszają osoby z niepełnosprawnościami lub działają na ich rzecz.</a:t>
            </a:r>
          </a:p>
        </p:txBody>
      </p:sp>
      <p:sp>
        <p:nvSpPr>
          <p:cNvPr id="4" name="pole tekstowe 3"/>
          <p:cNvSpPr txBox="1"/>
          <p:nvPr/>
        </p:nvSpPr>
        <p:spPr>
          <a:xfrm>
            <a:off x="932330" y="5025815"/>
            <a:ext cx="643705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Więcej o organizowaniu badań z użytkownikami</a:t>
            </a:r>
            <a:endParaRPr lang="pl-PL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0057462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 badania z użytkownikami z niepełnosprawnościami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30123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lepiej zrozumiesz potrzeby użytkowników z niepełnosprawnościami - </a:t>
            </a:r>
            <a:r>
              <a:rPr lang="pl-PL" sz="2100" dirty="0"/>
              <a:t>zbierasz uwagi od osób, które korzystają na co dzień z dostępności cyfrowej;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możesz zbadać cały proces, a nie tylko jego wybrane elementy – </a:t>
            </a:r>
            <a:r>
              <a:rPr lang="pl-PL" sz="2100" dirty="0"/>
              <a:t>sprawdzisz, czy użytkownik samodzielnie na przykład złoży wniosek, a nie tylko czy pojedyncze pola w tym wniosku są dostępne cyfrowo;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poznasz prawdziwą wartość dostępności cyfrowej </a:t>
            </a:r>
            <a:r>
              <a:rPr lang="pl-PL" sz="2100" dirty="0"/>
              <a:t>– dostępność cyfrowa nie jest robiona, aby spełniać wymogi ustawy o dostępności cyfrowej czy wytyczne WCAG, ale aby każdemu zapewnić równy dostęp do stron internetowych i aplikacji mobilnych podmiotów publicznych.</a:t>
            </a:r>
          </a:p>
        </p:txBody>
      </p:sp>
    </p:spTree>
    <p:extLst>
      <p:ext uri="{BB962C8B-B14F-4D97-AF65-F5344CB8AC3E}">
        <p14:creationId xmlns:p14="http://schemas.microsoft.com/office/powerpoint/2010/main" val="1983404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 badania z użytkownikami z niepełnosprawnościami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57217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wyniki wymagają interpretacji </a:t>
            </a:r>
            <a:r>
              <a:rPr lang="pl-PL" sz="2100" dirty="0"/>
              <a:t>– nie każda uwaga, którą zgłosi użytkownik, jest błędem dostępności cyfrowej, czasem może wynikać z problemu z użytecznością (na przykład użytkownik nie rozumie jakiejś funkcji);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 możesz stwierdzić, czy strona internetowa jest zgodna z wymaganiami dostępności cyfrowej dla podmiotów publicznych </a:t>
            </a:r>
            <a:r>
              <a:rPr lang="pl-PL" sz="2100" dirty="0"/>
              <a:t>– bo testy z użytkownikami nie odnoszą się wprost do wymagań ustawy o dostępności cyfrowej lub wytycznych WCAG. Większość użytkowników nie zna tych wytycznych, a jedynie korzysta na ich stosowaniu.</a:t>
            </a:r>
          </a:p>
        </p:txBody>
      </p:sp>
    </p:spTree>
    <p:extLst>
      <p:ext uri="{BB962C8B-B14F-4D97-AF65-F5344CB8AC3E}">
        <p14:creationId xmlns:p14="http://schemas.microsoft.com/office/powerpoint/2010/main" val="291062876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0763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Czasem nie możesz zrobić pełnego audytu, na przykład ze względu na brak odpowiedniej wiedzy czy wysoki koszt takiego badania. Wtedy wykonaj </a:t>
            </a:r>
            <a:r>
              <a:rPr lang="pl-PL" sz="2100" dirty="0">
                <a:hlinkClick r:id="rId2"/>
              </a:rPr>
              <a:t>proste testy</a:t>
            </a:r>
            <a:r>
              <a:rPr lang="pl-PL" sz="2100" dirty="0"/>
              <a:t>. Dowiesz się, czy na stronie internetowej lub w aplikacji mobilnej są błędy w dostępności cyfrowej.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Proste testy i analiza podstawowych błędów</a:t>
            </a:r>
          </a:p>
        </p:txBody>
      </p:sp>
    </p:spTree>
    <p:extLst>
      <p:ext uri="{BB962C8B-B14F-4D97-AF65-F5344CB8AC3E}">
        <p14:creationId xmlns:p14="http://schemas.microsoft.com/office/powerpoint/2010/main" val="305289964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 prostych testów i analizy podstawowych błędów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03030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są proste </a:t>
            </a:r>
            <a:r>
              <a:rPr lang="pl-PL" sz="2100" dirty="0"/>
              <a:t>– możesz samodzielnie rozpocząć działania, aby zwiększyć dostępność cyfrową, bez względu na brak pieniędzy (na przykład by wynająć ekspertów od dostępności cyfrowej), czasu czy wiedzy specjalistycznej;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możesz małymi krokami zwiększać dostępność cyfrową </a:t>
            </a:r>
            <a:r>
              <a:rPr lang="pl-PL" sz="2100" dirty="0"/>
              <a:t>– nie musisz robić drogich i czasochłonnych badań, aby działać na rzecz zapewnienia dostępności cyfrowej i by na przykład zauważyć problem z tekstami alternatywnymi grafik i zająć się nim;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możesz z ich pomocą przeprowadzać wstępne lub okresowe badania dostępności cyfrowej, by znajdować typowe problemy dostępności i je na bieżąco usuwać.</a:t>
            </a: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284588548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Czym jest dostępność cyfrową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404775642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 prostych testów i analizy podstawowych błędów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84310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wąski zakres analizy</a:t>
            </a:r>
            <a:r>
              <a:rPr lang="pl-PL" sz="2100" dirty="0"/>
              <a:t> – nie oszacujesz kosztów zapewnienia dostępności cyfrowej strony, bo znajdziesz tylko podstawowe błędy;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 możesz stwierdzić, czy strona internetowa jest zgodna z wymaganiami dostępności cyfrowej dla podmiotów publicznych </a:t>
            </a:r>
            <a:r>
              <a:rPr lang="pl-PL" sz="2100" dirty="0"/>
              <a:t>–  ale to dobry sposób, aby poznać wytyczne i lepiej je zrozumieć.</a:t>
            </a:r>
          </a:p>
        </p:txBody>
      </p:sp>
    </p:spTree>
    <p:extLst>
      <p:ext uri="{BB962C8B-B14F-4D97-AF65-F5344CB8AC3E}">
        <p14:creationId xmlns:p14="http://schemas.microsoft.com/office/powerpoint/2010/main" val="2233593387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Badanie z użyciem technologii asystujących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36897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Technologie asystujące wspierają użytkowników, szczególnie z niepełnosprawnościami, aby mogli korzystać z rozwiązań cyfrowych. Wykorzystują między innymi czytniki ekranu, programy powiększające czy rozwiązania, które umożliwiają im nawigację bez użycia myszy i ekranu dotykowego. </a:t>
            </a:r>
          </a:p>
          <a:p>
            <a:pPr fontAlgn="base"/>
            <a:r>
              <a:rPr lang="pl-PL" sz="2100" dirty="0"/>
              <a:t>Badanie stron internetowych i aplikacji mobilnych z wykorzystaniem tych technologii jest ważnym sprawdzianem dostępności cyfrowej. </a:t>
            </a:r>
          </a:p>
        </p:txBody>
      </p:sp>
      <p:sp>
        <p:nvSpPr>
          <p:cNvPr id="5" name="pole tekstowe 4"/>
          <p:cNvSpPr txBox="1"/>
          <p:nvPr/>
        </p:nvSpPr>
        <p:spPr>
          <a:xfrm>
            <a:off x="932330" y="5592279"/>
            <a:ext cx="772399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2000" dirty="0">
                <a:solidFill>
                  <a:schemeClr val="bg1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Więcej o badaniach za pomocą technologii asystujących</a:t>
            </a:r>
            <a:endParaRPr lang="pl-PL" sz="2000" dirty="0">
              <a:solidFill>
                <a:schemeClr val="bg1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547705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Zalety badania z użyciem technologii asystujących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43670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przetestujesz stronę internetową za pomocą różnych sposobów nawigacji – </a:t>
            </a:r>
            <a:r>
              <a:rPr lang="pl-PL" sz="2100" dirty="0"/>
              <a:t>jest ich znacznie więcej, niż tylko mysz i gesty na ekranie dotykowym;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lepiej zrozumiesz potrzeby użytkowników, którzy na co dzień korzystają z tych technologii </a:t>
            </a:r>
            <a:r>
              <a:rPr lang="pl-PL" sz="2100" dirty="0"/>
              <a:t>– takie szersze spojrzenie szczególnie przydaje się projektantom;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pomogą odnaleźć bariery, które uniemożliwiają obsługę strony internetowej </a:t>
            </a:r>
            <a:r>
              <a:rPr lang="pl-PL" sz="2100" dirty="0"/>
              <a:t>- nawet jedna taka bariera sprawia, że niektórzy użytkownicy nie skorzystają z takiej strony internetowej.</a:t>
            </a:r>
          </a:p>
        </p:txBody>
      </p:sp>
    </p:spTree>
    <p:extLst>
      <p:ext uri="{BB962C8B-B14F-4D97-AF65-F5344CB8AC3E}">
        <p14:creationId xmlns:p14="http://schemas.microsoft.com/office/powerpoint/2010/main" val="7695679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Wady badania z użyciem technologii asystujących</a:t>
            </a:r>
          </a:p>
        </p:txBody>
      </p:sp>
      <p:sp>
        <p:nvSpPr>
          <p:cNvPr id="5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8875"/>
            <a:ext cx="10263990" cy="3610870"/>
          </a:xfrm>
        </p:spPr>
        <p:txBody>
          <a:bodyPr>
            <a:noAutofit/>
          </a:bodyPr>
          <a:lstStyle/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zanim wykonasz testy, musisz poznać sposób obsługi i specyfikę działania technologii asystujących </a:t>
            </a:r>
            <a:r>
              <a:rPr lang="pl-PL" sz="2100" dirty="0"/>
              <a:t>– na przykład: włączenie czytnika ekranu na </a:t>
            </a:r>
            <a:r>
              <a:rPr lang="pl-PL" sz="2100" dirty="0" err="1"/>
              <a:t>smartfonie</a:t>
            </a:r>
            <a:r>
              <a:rPr lang="pl-PL" sz="2100" dirty="0"/>
              <a:t> zmienia sposób nawigacji po ekranie dotykowym;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wykryjesz tylko wybrane błędy dostępności cyfrowej </a:t>
            </a:r>
            <a:r>
              <a:rPr lang="pl-PL" sz="2100" dirty="0"/>
              <a:t>– głównie te, które są ważne dla osób, które korzystają z danej technologii asystującej;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b="1" dirty="0"/>
              <a:t>nie możesz stwierdzić, czy strona internetowa jest zgodna z wymaganiami dostępności cyfrowej dla podmiotów publicznych.</a:t>
            </a:r>
            <a:endParaRPr lang="pl-PL" sz="2100" dirty="0"/>
          </a:p>
        </p:txBody>
      </p:sp>
    </p:spTree>
    <p:extLst>
      <p:ext uri="{BB962C8B-B14F-4D97-AF65-F5344CB8AC3E}">
        <p14:creationId xmlns:p14="http://schemas.microsoft.com/office/powerpoint/2010/main" val="165445316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30123" cy="3610870"/>
          </a:xfrm>
        </p:spPr>
        <p:txBody>
          <a:bodyPr>
            <a:noAutofit/>
          </a:bodyPr>
          <a:lstStyle/>
          <a:p>
            <a:pPr fontAlgn="base"/>
            <a:r>
              <a:rPr lang="pl-PL" sz="2100" dirty="0"/>
              <a:t>Wymienione rodzaje badań i testów możesz łączyć ze sobą. Możesz na przykład: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zlecić ekspertowi zbadanie czterech najważniejszych lub najbardziej złożonych podstron, a samodzielnie przetestować te prostsze;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zrobić samodzielnie proste testy, ale poszerzyć je o testy z użytkownikami;</a:t>
            </a:r>
          </a:p>
          <a:p>
            <a:pPr marL="342900" indent="-342900" fontAlgn="base">
              <a:buFont typeface="Arial" panose="020B0604020202020204" pitchFamily="34" charset="0"/>
              <a:buChar char="•"/>
            </a:pPr>
            <a:r>
              <a:rPr lang="pl-PL" sz="2100" dirty="0"/>
              <a:t>zacząć od badania eksperckiego, a potem regularnie robić testy automatyczne.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Mieszane metody badawcze</a:t>
            </a:r>
          </a:p>
        </p:txBody>
      </p:sp>
    </p:spTree>
    <p:extLst>
      <p:ext uri="{BB962C8B-B14F-4D97-AF65-F5344CB8AC3E}">
        <p14:creationId xmlns:p14="http://schemas.microsoft.com/office/powerpoint/2010/main" val="3935307448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Próba badawcza</a:t>
            </a:r>
          </a:p>
        </p:txBody>
      </p:sp>
    </p:spTree>
    <p:extLst>
      <p:ext uri="{BB962C8B-B14F-4D97-AF65-F5344CB8AC3E}">
        <p14:creationId xmlns:p14="http://schemas.microsoft.com/office/powerpoint/2010/main" val="3357771879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36897" cy="3610870"/>
          </a:xfrm>
        </p:spPr>
        <p:txBody>
          <a:bodyPr>
            <a:noAutofit/>
          </a:bodyPr>
          <a:lstStyle/>
          <a:p>
            <a:r>
              <a:rPr lang="pl-PL" sz="2100" dirty="0"/>
              <a:t>Strona internetowa może składać się z różnej liczby podstron. </a:t>
            </a:r>
          </a:p>
          <a:p>
            <a:r>
              <a:rPr lang="pl-PL" sz="2100" dirty="0"/>
              <a:t>Jeżeli strona, którą chcesz zbadać ma ok. 15-20 podstron, możesz zbadać każdą </a:t>
            </a:r>
            <a:br>
              <a:rPr lang="pl-PL" sz="2100" dirty="0"/>
            </a:br>
            <a:r>
              <a:rPr lang="pl-PL" sz="2100" dirty="0"/>
              <a:t>z nich. Jeśli jednak jest ich więcej (na przykład kilka tysięcy) musisz mądrze wybrać, którymi z nich zajmiesz się w badaniu.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Wybierz podstrony do badania</a:t>
            </a:r>
          </a:p>
        </p:txBody>
      </p:sp>
    </p:spTree>
    <p:extLst>
      <p:ext uri="{BB962C8B-B14F-4D97-AF65-F5344CB8AC3E}">
        <p14:creationId xmlns:p14="http://schemas.microsoft.com/office/powerpoint/2010/main" val="2335340084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606024"/>
            <a:ext cx="10257217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Biuletyn Informacji Publicznej podmiotu publicznego,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dane teleadresowe,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narzędzia służące do kontaktu z podmiotem publicznym (np. formularz kontaktowy),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nawigacja,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deklaracja dostępności,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informacje dotyczące sytuacji kryzysowej,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informacje związane z bezpieczeństwem publicznym,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000" dirty="0"/>
              <a:t>dokumenty urzędowe i wzory umów lub wzory innych dokumentów przeznaczonych do zaciągania zobowiązań cywilnoprawnych.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Podstrony i funkcje, które muszą znaleźć się w Twoim badaniu </a:t>
            </a:r>
          </a:p>
        </p:txBody>
      </p:sp>
    </p:spTree>
    <p:extLst>
      <p:ext uri="{BB962C8B-B14F-4D97-AF65-F5344CB8AC3E}">
        <p14:creationId xmlns:p14="http://schemas.microsoft.com/office/powerpoint/2010/main" val="21374611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196257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startowa,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logowania,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mapa strony,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z informacjami kontaktowymi,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z formularzem kontaktowy, szczególnie takim, który ma zabezpieczenie typu CAPTCHA,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pomocy,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zawierająca informacje prawne,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Podstrony, które powinny znaleźć się w Twoim badaniu 1/3 </a:t>
            </a:r>
          </a:p>
        </p:txBody>
      </p:sp>
    </p:spTree>
    <p:extLst>
      <p:ext uri="{BB962C8B-B14F-4D97-AF65-F5344CB8AC3E}">
        <p14:creationId xmlns:p14="http://schemas.microsoft.com/office/powerpoint/2010/main" val="3171494791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16577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co najmniej jedna podstrona istotna dla każdego rodzaju usługi które świadczy strona internetowa,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co najmniej jeden dokument do pobrania - istotny, dla każdego rodzaju usługi które świadczy strona internetowa,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z formularzem zaawansowanego wyszukiwania,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z wynikami wyszukiwania,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Podstrony, które powinny znaleźć się w Twoim badaniu 2/3 </a:t>
            </a:r>
          </a:p>
        </p:txBody>
      </p:sp>
    </p:spTree>
    <p:extLst>
      <p:ext uri="{BB962C8B-B14F-4D97-AF65-F5344CB8AC3E}">
        <p14:creationId xmlns:p14="http://schemas.microsoft.com/office/powerpoint/2010/main" val="34907997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Niezbędna dla niektórych, przydatna dla wszystkich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283998"/>
            <a:ext cx="10216577" cy="2117822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umożliwia samodzielne korzystanie ze stron internetowych i aplikacji mobilnych przez osoby z niepełnosprawnościami.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3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Jednocześnie wiele jej elementów jest uniwersalnych (np. kontrast, napisy do filmów) i poprawia użyteczność rozwiązań cyfrowych dla każdego.</a:t>
            </a:r>
          </a:p>
        </p:txBody>
      </p:sp>
    </p:spTree>
    <p:extLst>
      <p:ext uri="{BB962C8B-B14F-4D97-AF65-F5344CB8AC3E}">
        <p14:creationId xmlns:p14="http://schemas.microsoft.com/office/powerpoint/2010/main" val="210238630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63990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podstrona która wyraźnie ma inny wygląd od pozostałych lub zawiera innego rodzaju treści niż większość podstron,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co najmniej jeden materiał multimedialny, np. film, animację,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losowo wybrane podstrony – ich liczba jest uzależniona od wielkości badanej strony i powinna ją oszacować osoba organizująca badanie.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Podstrony, które powinny znaleźć się w Twoim badaniu 3/3 </a:t>
            </a:r>
          </a:p>
        </p:txBody>
      </p:sp>
    </p:spTree>
    <p:extLst>
      <p:ext uri="{BB962C8B-B14F-4D97-AF65-F5344CB8AC3E}">
        <p14:creationId xmlns:p14="http://schemas.microsoft.com/office/powerpoint/2010/main" val="1927269942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82064" y="1991035"/>
            <a:ext cx="10287163" cy="3610870"/>
          </a:xfrm>
        </p:spPr>
        <p:txBody>
          <a:bodyPr>
            <a:noAutofit/>
          </a:bodyPr>
          <a:lstStyle/>
          <a:p>
            <a:pPr lvl="0"/>
            <a:r>
              <a:rPr lang="pl-PL" sz="2100" b="1" dirty="0"/>
              <a:t>Jeżeli badasz tylko zgodność z ustawą o dostępności cyfrowej, możesz pominąć</a:t>
            </a:r>
            <a:r>
              <a:rPr lang="pl-PL" sz="2100" dirty="0"/>
              <a:t>: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multimedia nadawane na żywo,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multimedia opublikowane przed 23 września 2020r.,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dokumenty tekstowe i tekstowo-graficzne, prezentacje multimedialne </a:t>
            </a:r>
            <a:br>
              <a:rPr lang="pl-PL" sz="2100" dirty="0"/>
            </a:br>
            <a:r>
              <a:rPr lang="pl-PL" sz="2100" dirty="0"/>
              <a:t>i arkusze kalkulacyjne opublikowane przed 23 września 2018 r. chyba że są używane w bieżących działaniach,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mapy – ale musi być alternatywny dostęp do prezentowanych na nich danych,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Elementy wyłączone w ustawie o dostępności cyfrowej 1/2 </a:t>
            </a:r>
          </a:p>
        </p:txBody>
      </p:sp>
    </p:spTree>
    <p:extLst>
      <p:ext uri="{BB962C8B-B14F-4D97-AF65-F5344CB8AC3E}">
        <p14:creationId xmlns:p14="http://schemas.microsoft.com/office/powerpoint/2010/main" val="3464517382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03030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część dzieł sztuki, muzealiów, zbiorów archiwów narodowych i bibliotecznych,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materiały z intranetu i ekstranetu opublikowane przed 23 wrześnie 2019 r. </a:t>
            </a:r>
            <a:br>
              <a:rPr lang="pl-PL" sz="2100" dirty="0"/>
            </a:br>
            <a:r>
              <a:rPr lang="pl-PL" sz="2100" dirty="0"/>
              <a:t>i od tego czasu nieaktualizowane,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treści od innych podmiotów, które nie zostały przez Twój podmiot lub dla niego wykonane lub nabyte, albo do których modyfikacji Twój podmiot nie jest uprawniony,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treści niewykorzystywane do realizacji bieżących zadań.</a:t>
            </a:r>
            <a:endParaRPr lang="pl-PL" sz="2100" dirty="0">
              <a:effectLst/>
            </a:endParaRP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pl-PL" dirty="0"/>
              <a:t>Elementy wyłączone w ustawie o dostępności cyfrowej 2/2 </a:t>
            </a:r>
          </a:p>
        </p:txBody>
      </p:sp>
    </p:spTree>
    <p:extLst>
      <p:ext uri="{BB962C8B-B14F-4D97-AF65-F5344CB8AC3E}">
        <p14:creationId xmlns:p14="http://schemas.microsoft.com/office/powerpoint/2010/main" val="3476377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Przykładowe testy z Listy kontrolnej</a:t>
            </a:r>
          </a:p>
        </p:txBody>
      </p:sp>
    </p:spTree>
    <p:extLst>
      <p:ext uri="{BB962C8B-B14F-4D97-AF65-F5344CB8AC3E}">
        <p14:creationId xmlns:p14="http://schemas.microsoft.com/office/powerpoint/2010/main" val="1506279958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23350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Wciśnij wielokrotnie przycisk TAB i przejdź w ten sposób po wszystkich aktywnych elementach strony,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Każdy element, na który wejdziesz w ten sposób powinien jakoś się wyróżnić (np. dodatkową ramką, zmianą koloru) - to wyróżnienie to tzw. fokus,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 czy widzisz takie wyróżnienie na aktywnych elementach strony (przyciskach, linkach, polach formularzy).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Czy widać, który element jest aktywny przy nawigacji klawiaturą?</a:t>
            </a:r>
            <a:endParaRPr lang="pl-PL" dirty="0">
              <a:solidFill>
                <a:srgbClr val="C12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3748079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63990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Użyj do nawigacji samej klawiatury i klawiszy: TAB, </a:t>
            </a:r>
            <a:r>
              <a:rPr lang="pl-PL" sz="2100" dirty="0" err="1"/>
              <a:t>Shift+TAB</a:t>
            </a:r>
            <a:r>
              <a:rPr lang="pl-PL" sz="2100" dirty="0"/>
              <a:t>, </a:t>
            </a:r>
            <a:r>
              <a:rPr lang="pl-PL" sz="2100" dirty="0" err="1"/>
              <a:t>Enter</a:t>
            </a:r>
            <a:r>
              <a:rPr lang="pl-PL" sz="2100" dirty="0"/>
              <a:t>, </a:t>
            </a:r>
            <a:r>
              <a:rPr lang="pl-PL" sz="2100" dirty="0" err="1"/>
              <a:t>Esc</a:t>
            </a:r>
            <a:r>
              <a:rPr lang="pl-PL" sz="2100" dirty="0"/>
              <a:t>, spacja, strzałki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wszystkie działania, które można wykonać na danej podstronie myszką, można wykonać też samą klawiaturą i wymienionymi przyciskami.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 w ten sposób wszystkie linki, przyciski, listy linków, listy rozwijalne, pola formularzy, odtwarzacze multimediów.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wszystkie elementy aktywne na stronie są dostępne za pomocą klawiatury?</a:t>
            </a:r>
          </a:p>
        </p:txBody>
      </p:sp>
    </p:spTree>
    <p:extLst>
      <p:ext uri="{BB962C8B-B14F-4D97-AF65-F5344CB8AC3E}">
        <p14:creationId xmlns:p14="http://schemas.microsoft.com/office/powerpoint/2010/main" val="2780277400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50443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Wykonaj badanie jak w poprzednim pytaniu.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możesz swobodnie przejść po wszystkich elementach strony, po czym wracasz do paska adresu przeglądarki.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stronie jest pułapka klawiaturowa?</a:t>
            </a:r>
          </a:p>
        </p:txBody>
      </p:sp>
    </p:spTree>
    <p:extLst>
      <p:ext uri="{BB962C8B-B14F-4D97-AF65-F5344CB8AC3E}">
        <p14:creationId xmlns:p14="http://schemas.microsoft.com/office/powerpoint/2010/main" val="4187802220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63990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Przejdź po badanych podstronach za pomocą samej klawiatury,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fokus klawiatury (ramka otaczająca wybrany element) porusza się w logicznej kolejności, spójnej z układem wizualnym treści (najczęściej od góry do dołu, od lewej do prawej).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nawigacja za pomocą klawiatury jest logiczna i zgodna </a:t>
            </a:r>
            <a:br>
              <a:rPr lang="pl-PL" dirty="0"/>
            </a:br>
            <a:r>
              <a:rPr lang="pl-PL" dirty="0"/>
              <a:t>z wyglądem podstrony?</a:t>
            </a:r>
          </a:p>
        </p:txBody>
      </p:sp>
    </p:spTree>
    <p:extLst>
      <p:ext uri="{BB962C8B-B14F-4D97-AF65-F5344CB8AC3E}">
        <p14:creationId xmlns:p14="http://schemas.microsoft.com/office/powerpoint/2010/main" val="3415182653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57217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na badanych podstronach jest link do mapy strony. Jeśli tak, sprawdź czy są w niej linki do wszystkich podstron i czy linki te działają (prowadzą do odpowiednich podstron),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na badanych podstronach jest wyszukiwarka lub link do formularza wyszukiwarka. Jeśli tak, wpisz przykładowe słowo i sprawdź czy wyszukiwarka działa.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stronie jest mapa strony lub wyszukiwarka?</a:t>
            </a:r>
            <a:endParaRPr lang="pl-PL" dirty="0">
              <a:solidFill>
                <a:srgbClr val="C12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21753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50443" cy="3610870"/>
          </a:xfrm>
        </p:spPr>
        <p:txBody>
          <a:bodyPr>
            <a:noAutofit/>
          </a:bodyPr>
          <a:lstStyle/>
          <a:p>
            <a:r>
              <a:rPr lang="pl-PL" sz="2100" dirty="0"/>
              <a:t>Sprawdź, czy na wszystkich badanych podstronach, menu wygląda i działa tak samo.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wygląd i działanie menu jest takie samo na wszystkich podstronach?</a:t>
            </a:r>
            <a:endParaRPr lang="pl-PL" dirty="0">
              <a:solidFill>
                <a:srgbClr val="C12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59847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Obowiązek i szansa dla podmiotów publicznych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334798"/>
            <a:ext cx="10196257" cy="259534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to obowiązek prawny – dotyczy stron internetowych,  aplikacji mobilnych i wszystkich treści publikowanych w Internecie przez podmioty publiczne.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Jednocześnie to szansa na dotarcie z informacjami i usługami do szerokiej grupy użytkowników, w tym osób z niepełnosprawnościami.</a:t>
            </a:r>
          </a:p>
        </p:txBody>
      </p:sp>
    </p:spTree>
    <p:extLst>
      <p:ext uri="{BB962C8B-B14F-4D97-AF65-F5344CB8AC3E}">
        <p14:creationId xmlns:p14="http://schemas.microsoft.com/office/powerpoint/2010/main" val="226873038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43670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 czy jakiś element strony nie błyska na czerwono. Jeśli tak, policz, czy są więcej niż 3 błyski w ciągu sekundy.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Zobacz, czy jest na stronie obszar, który podlega gwałtownym zmianom jasności. Jeśli tak, oceń, czy zajmuje on więcej niż 25% obszaru podstrony.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są elementy, które szybko błyskają na czerwono lub gwałtownie zmieniają jasność?</a:t>
            </a:r>
          </a:p>
        </p:txBody>
      </p:sp>
    </p:spTree>
    <p:extLst>
      <p:ext uri="{BB962C8B-B14F-4D97-AF65-F5344CB8AC3E}">
        <p14:creationId xmlns:p14="http://schemas.microsoft.com/office/powerpoint/2010/main" val="1154806350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196257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Powiększ widok badanej podstrony do 200% -  np. trzymając wciśnięty klawisz CTRL wciśnij kilkukrotnie przycisk „+”. W pasku przeglądarki będzie widoczna informacja o ile procent widok jest powiększony. Uwaga: nie chodzi tu </a:t>
            </a:r>
            <a:br>
              <a:rPr lang="pl-PL" sz="2100" dirty="0"/>
            </a:br>
            <a:r>
              <a:rPr lang="pl-PL" sz="2100" dirty="0"/>
              <a:t>o powiększenie samych czcionek, ale całego widoku podstrony.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 czy cała zawartość podstrony jest widoczna, bez konieczności przewijania treści w poziomie. 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 czy żadne treści nie zachodzą na siebie lub czy nie zniknęły.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po powiększeniu widoku podstrony do 200% widać całość informacji?</a:t>
            </a:r>
            <a:endParaRPr lang="pl-PL" dirty="0">
              <a:solidFill>
                <a:srgbClr val="C12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850642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Wyświetl badane podstrony na </a:t>
            </a:r>
            <a:r>
              <a:rPr lang="pl-PL" sz="2100" dirty="0" err="1"/>
              <a:t>smartfonie</a:t>
            </a:r>
            <a:r>
              <a:rPr lang="pl-PL" sz="2100" dirty="0"/>
              <a:t> lub tablecie,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zawartość podstron jest ta sama bez względu czy trzymasz ekran w poziomie czy w pionie, 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z treści strony można korzystać bez względu na orientację ekranu (pionowa/pozioma)?</a:t>
            </a:r>
            <a:endParaRPr lang="pl-PL" dirty="0">
              <a:solidFill>
                <a:srgbClr val="C12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2288707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57217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na stronie jest informacja przekazywana kolorem np. kolorowy wykres, podświetlanie na czerwono ramek w formularzu, który jest błędnie wypełniony,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obok takiej informacji jest także informacja tekstowa, która umożliwi jej zrozumienie np. osobom z zaburzeniami widzenia barw,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stronie jest informacja przekazywana jedynie za pomocą koloru?</a:t>
            </a:r>
          </a:p>
        </p:txBody>
      </p:sp>
    </p:spTree>
    <p:extLst>
      <p:ext uri="{BB962C8B-B14F-4D97-AF65-F5344CB8AC3E}">
        <p14:creationId xmlns:p14="http://schemas.microsoft.com/office/powerpoint/2010/main" val="4246923352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23350" cy="3610870"/>
          </a:xfrm>
        </p:spPr>
        <p:txBody>
          <a:bodyPr>
            <a:noAutofit/>
          </a:bodyPr>
          <a:lstStyle/>
          <a:p>
            <a:pPr lvl="0"/>
            <a:r>
              <a:rPr lang="pl-PL" sz="2100" dirty="0"/>
              <a:t>Sprawdź, czy na stronie jest instrukcja odnosząca się do kolorów np. „Kliknij </a:t>
            </a:r>
            <a:br>
              <a:rPr lang="pl-PL" sz="2100" dirty="0"/>
            </a:br>
            <a:r>
              <a:rPr lang="pl-PL" sz="2100" dirty="0"/>
              <a:t>w niebieski przycisk”, „Pole oznaczone na czerwono zawiera błędne informacje” itp.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stronie jest instrukcja odnosząca się do koloru elementu?</a:t>
            </a:r>
          </a:p>
        </p:txBody>
      </p:sp>
    </p:spTree>
    <p:extLst>
      <p:ext uri="{BB962C8B-B14F-4D97-AF65-F5344CB8AC3E}">
        <p14:creationId xmlns:p14="http://schemas.microsoft.com/office/powerpoint/2010/main" val="1153547567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23350" cy="3610870"/>
          </a:xfrm>
        </p:spPr>
        <p:txBody>
          <a:bodyPr>
            <a:noAutofit/>
          </a:bodyPr>
          <a:lstStyle/>
          <a:p>
            <a:pPr lvl="0"/>
            <a:r>
              <a:rPr lang="pl-PL" sz="2100" dirty="0"/>
              <a:t>Sprawdź, czy na stronie jest informacja odnosząca się do pozycji lub formy elementu np. „Kliknij przycisk w prawym górnym rogu, żeby zamknąć okno”, „Wybierz trójkąt, żeby przejść dalej” itp.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 stronie jest informacje przekazywana jedynie poprzez użycie pozycji lub formy?</a:t>
            </a:r>
          </a:p>
        </p:txBody>
      </p:sp>
    </p:spTree>
    <p:extLst>
      <p:ext uri="{BB962C8B-B14F-4D97-AF65-F5344CB8AC3E}">
        <p14:creationId xmlns:p14="http://schemas.microsoft.com/office/powerpoint/2010/main" val="3320684455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169163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 czy każda podstrona posiada tytuł, który opisuje jej zawartość (identyczny tytuł wszystkich lub wielu podstron w jednym serwisie to błąd),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 czy informacje w tytule mają układ „od szczegółu do ogółu” – od informacji o zawartości szczegółowej danej podstrony do nazwy serwisu/właściciela serwisu (np. „Kontakt – Urząd Miasta w </a:t>
            </a:r>
            <a:r>
              <a:rPr lang="pl-PL" sz="2100" dirty="0" err="1"/>
              <a:t>Wiliczu</a:t>
            </a:r>
            <a:r>
              <a:rPr lang="pl-PL" sz="2100" dirty="0"/>
              <a:t>” lub „Kontakt – um.wilicz.pl”)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są tytuły podstron i czy mają poprawną strukturę?</a:t>
            </a:r>
            <a:endParaRPr lang="pl-PL" dirty="0">
              <a:solidFill>
                <a:srgbClr val="C12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3935338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50443" cy="3610870"/>
          </a:xfrm>
        </p:spPr>
        <p:txBody>
          <a:bodyPr>
            <a:noAutofit/>
          </a:bodyPr>
          <a:lstStyle/>
          <a:p>
            <a:pPr lvl="0"/>
            <a:r>
              <a:rPr lang="pl-PL" sz="2100" dirty="0"/>
              <a:t>Sprawdź, czy etykiety przypisane do pól formularzy są zrozumiałe i czy są tuż obok pól, których dotyczą.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obok pól formularzy są etykiety mówiąco jasno jakie dane wpisać w te pola? </a:t>
            </a:r>
          </a:p>
        </p:txBody>
      </p:sp>
    </p:spTree>
    <p:extLst>
      <p:ext uri="{BB962C8B-B14F-4D97-AF65-F5344CB8AC3E}">
        <p14:creationId xmlns:p14="http://schemas.microsoft.com/office/powerpoint/2010/main" val="3848482605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30123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 czy przy próbie wysłania (przejścia dalej) formularza bez żadnych danych pojawia się informacja o błędzie;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po wpisania niepoprawnych danych do formularza, pojawia się informacja o błędzie;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 czy informacja o błędzie jest tekstowa, zrozumiała i podaje przyczynę błędu.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informacja o błędzie w formularzu jest dostępna i zrozumiała dla wszystkich użytkowników?</a:t>
            </a:r>
            <a:endParaRPr lang="pl-PL" dirty="0">
              <a:solidFill>
                <a:srgbClr val="C12607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7342393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43670" cy="3610870"/>
          </a:xfrm>
        </p:spPr>
        <p:txBody>
          <a:bodyPr>
            <a:noAutofit/>
          </a:bodyPr>
          <a:lstStyle/>
          <a:p>
            <a:pPr lvl="0"/>
            <a:r>
              <a:rPr lang="pl-PL" sz="2100" dirty="0"/>
              <a:t>Sprawdź, czy w komunikatach o błędach są jednoznaczne rady, jak poprawnie wpisywać dane do pól formularza.</a:t>
            </a:r>
          </a:p>
          <a:p>
            <a:pPr lvl="0"/>
            <a:r>
              <a:rPr lang="pl-PL" sz="2100" dirty="0"/>
              <a:t>Zwróć uwagę, czy przy polach, które trzeba wypełnić w określonym formacie jest o tym informacja (np. „datę wpisz w formacie </a:t>
            </a:r>
            <a:r>
              <a:rPr lang="pl-PL" sz="2100" dirty="0" err="1"/>
              <a:t>dd</a:t>
            </a:r>
            <a:r>
              <a:rPr lang="pl-PL" sz="2100" dirty="0"/>
              <a:t>-mm-</a:t>
            </a:r>
            <a:r>
              <a:rPr lang="pl-PL" sz="2100" dirty="0" err="1"/>
              <a:t>rrrr</a:t>
            </a:r>
            <a:r>
              <a:rPr lang="pl-PL" sz="2100" dirty="0"/>
              <a:t>.  </a:t>
            </a:r>
            <a:r>
              <a:rPr lang="pl-PL" sz="2100" dirty="0" err="1"/>
              <a:t>dd</a:t>
            </a:r>
            <a:r>
              <a:rPr lang="pl-PL" sz="2100" dirty="0"/>
              <a:t> oznaczają dzień, mm oznaczają miesiąc (jednocyfrowy numer miesiąca poprzedź zerem, rok (</a:t>
            </a:r>
            <a:r>
              <a:rPr lang="pl-PL" sz="2100" dirty="0" err="1"/>
              <a:t>rrrr</a:t>
            </a:r>
            <a:r>
              <a:rPr lang="pl-PL" sz="2100" dirty="0"/>
              <a:t>) zapisz w formie czterocyfrowej, np. 2019”, „numer PESEL powinien zawierać 11 cyfr, a wpisanych zostało tylko 10”).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przy błędnie wypełnionych polach pojawia się podpowiedź jak poprawnie wpisać w nie dane? </a:t>
            </a:r>
          </a:p>
        </p:txBody>
      </p:sp>
    </p:spTree>
    <p:extLst>
      <p:ext uri="{BB962C8B-B14F-4D97-AF65-F5344CB8AC3E}">
        <p14:creationId xmlns:p14="http://schemas.microsoft.com/office/powerpoint/2010/main" val="353146333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98207"/>
            <a:ext cx="10560424" cy="683387"/>
          </a:xfrm>
        </p:spPr>
        <p:txBody>
          <a:bodyPr>
            <a:normAutofit/>
          </a:bodyPr>
          <a:lstStyle/>
          <a:p>
            <a:r>
              <a:rPr lang="pl-PL" dirty="0"/>
              <a:t>Proces wymagający zaplanowania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4294967295"/>
          </p:nvPr>
        </p:nvSpPr>
        <p:spPr>
          <a:xfrm>
            <a:off x="932330" y="2360198"/>
            <a:ext cx="10175937" cy="2808702"/>
          </a:xfrm>
        </p:spPr>
        <p:txBody>
          <a:bodyPr vert="horz" lIns="91440" tIns="45720" rIns="91440" bIns="45720" rtlCol="0">
            <a:normAutofit/>
          </a:bodyPr>
          <a:lstStyle/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„staje się”, a nie „jest”. Nie jest też dana „raz na zawsze” – bez dbania o nią na co dzień można bardzo obniżyć jej poziom.</a:t>
            </a:r>
          </a:p>
          <a:p>
            <a:pPr marL="0" indent="0">
              <a:lnSpc>
                <a:spcPct val="120000"/>
              </a:lnSpc>
              <a:spcBef>
                <a:spcPts val="1800"/>
              </a:spcBef>
              <a:buNone/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Dostępność cyfrowa dotyczy bardzo wielu elementów i wymaga zaangażowania wielu osób. Warto ją zatem dobrze zaplanować i konsekwentnie wdrażać.</a:t>
            </a:r>
          </a:p>
        </p:txBody>
      </p:sp>
    </p:spTree>
    <p:extLst>
      <p:ext uri="{BB962C8B-B14F-4D97-AF65-F5344CB8AC3E}">
        <p14:creationId xmlns:p14="http://schemas.microsoft.com/office/powerpoint/2010/main" val="3784436746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50443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możesz zobaczyć i poprawić lub usunąć dane przed ich ostatecznym wysłaniem;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możesz odzyskać dane po ich usunięciu (chyba, że ich ostateczne usunięcie było jednoznacznie potwierdzone).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w formularzu, związanym ze zobowiązaniami prawnymi lub finansowymi, można zweryfikować i poprawić dane przed ich wysłaniem? </a:t>
            </a:r>
          </a:p>
        </p:txBody>
      </p:sp>
    </p:spTree>
    <p:extLst>
      <p:ext uri="{BB962C8B-B14F-4D97-AF65-F5344CB8AC3E}">
        <p14:creationId xmlns:p14="http://schemas.microsoft.com/office/powerpoint/2010/main" val="462022949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43670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na stronie jest film lub animacja ze ścieżką dźwiękową;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te materiały nie powtarzają wyłącznie treści, które są prezentowane w tekście obok;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Jeśli nie, sprawdź czy do każdego takiego filmu lub animacji dodane są napisy dla osób niesłyszących. Takie napisy oprócz treści wypowiadanych przez lektora i/lub bohaterów muszą mieć również informacje o innych dźwiękach, ważnych dla zrozumienia treści.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filmy lub animacje zawierające ścieżkę dźwiękową mają napisy dla osób niesłyszących? </a:t>
            </a:r>
          </a:p>
        </p:txBody>
      </p:sp>
    </p:spTree>
    <p:extLst>
      <p:ext uri="{BB962C8B-B14F-4D97-AF65-F5344CB8AC3E}">
        <p14:creationId xmlns:p14="http://schemas.microsoft.com/office/powerpoint/2010/main" val="489311389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77537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na stronie są nagrania audio, które przekazują informacje;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Jeśli tak, sprawdź czy każde takie ma transkrypcję czyli tekstowy opis całej treści tego nagrania.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nagrania audio mają transkrypcję? </a:t>
            </a:r>
          </a:p>
        </p:txBody>
      </p:sp>
    </p:spTree>
    <p:extLst>
      <p:ext uri="{BB962C8B-B14F-4D97-AF65-F5344CB8AC3E}">
        <p14:creationId xmlns:p14="http://schemas.microsoft.com/office/powerpoint/2010/main" val="155674711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169163" cy="3610870"/>
          </a:xfrm>
        </p:spPr>
        <p:txBody>
          <a:bodyPr>
            <a:noAutofit/>
          </a:bodyPr>
          <a:lstStyle/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na stronie są filmy, animacje lub inne multimedia, które przekazują ważne informacje obrazem (np. w filmach promocyjnych czy będących relacjami z jakiś wydarzeń obraz jest często ważniejszy niż ścieżka lektora),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Sprawdź, czy w tekście obok takiego elementu, nie ma dokładnego opisu ważnych informacji przekazywanych obrazem,</a:t>
            </a:r>
          </a:p>
          <a:p>
            <a:pPr marL="342900" lvl="0" indent="-342900">
              <a:buFont typeface="Arial" panose="020B0604020202020204" pitchFamily="34" charset="0"/>
              <a:buChar char="•"/>
            </a:pPr>
            <a:r>
              <a:rPr lang="pl-PL" sz="2100" dirty="0"/>
              <a:t>Jeśli nie ma takiego opisu tekstowego, sprawdź czy do elementu jest dodana audiodeskrypcja (dodatkowa ścieżka dźwiękowa z lektorem, który opowiada poszczególne sceny). Sprawdź czy dokładnie opisuje ona poszczególne sceny/widoki.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Czy filmy i animacje mają audiodeskrypcję? </a:t>
            </a:r>
          </a:p>
        </p:txBody>
      </p:sp>
    </p:spTree>
    <p:extLst>
      <p:ext uri="{BB962C8B-B14F-4D97-AF65-F5344CB8AC3E}">
        <p14:creationId xmlns:p14="http://schemas.microsoft.com/office/powerpoint/2010/main" val="378206435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dirty="0"/>
              <a:t>Przydatne narzędzia i artykuły</a:t>
            </a:r>
          </a:p>
        </p:txBody>
      </p:sp>
    </p:spTree>
    <p:extLst>
      <p:ext uri="{BB962C8B-B14F-4D97-AF65-F5344CB8AC3E}">
        <p14:creationId xmlns:p14="http://schemas.microsoft.com/office/powerpoint/2010/main" val="39486075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57217" cy="361087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>
                <a:hlinkClick r:id="rId2"/>
              </a:rPr>
              <a:t>Poradnik – kompendium wiedzy o dostępności cyfrowej</a:t>
            </a: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O dostępności cyfrowej</a:t>
            </a:r>
          </a:p>
        </p:txBody>
      </p:sp>
    </p:spTree>
    <p:extLst>
      <p:ext uri="{BB962C8B-B14F-4D97-AF65-F5344CB8AC3E}">
        <p14:creationId xmlns:p14="http://schemas.microsoft.com/office/powerpoint/2010/main" val="2450750122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57217" cy="361087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>
                <a:hlinkClick r:id="rId2"/>
              </a:rPr>
              <a:t>WCAG </a:t>
            </a:r>
            <a:r>
              <a:rPr lang="pl-PL" sz="2100" dirty="0" err="1">
                <a:hlinkClick r:id="rId2"/>
              </a:rPr>
              <a:t>Color</a:t>
            </a:r>
            <a:r>
              <a:rPr lang="pl-PL" sz="2100" dirty="0">
                <a:hlinkClick r:id="rId2"/>
              </a:rPr>
              <a:t> </a:t>
            </a:r>
            <a:r>
              <a:rPr lang="pl-PL" sz="2100" dirty="0" err="1">
                <a:hlinkClick r:id="rId2"/>
              </a:rPr>
              <a:t>contrast</a:t>
            </a:r>
            <a:r>
              <a:rPr lang="pl-PL" sz="2100" dirty="0">
                <a:hlinkClick r:id="rId2"/>
              </a:rPr>
              <a:t> </a:t>
            </a:r>
            <a:r>
              <a:rPr lang="pl-PL" sz="2100" dirty="0" err="1">
                <a:hlinkClick r:id="rId2"/>
              </a:rPr>
              <a:t>checker</a:t>
            </a:r>
            <a:r>
              <a:rPr lang="pl-PL" sz="2100" dirty="0"/>
              <a:t>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>
                <a:hlinkClick r:id="rId3"/>
              </a:rPr>
              <a:t>Colour </a:t>
            </a:r>
            <a:r>
              <a:rPr lang="pl-PL" sz="2100" dirty="0" err="1">
                <a:hlinkClick r:id="rId3"/>
              </a:rPr>
              <a:t>Contrast</a:t>
            </a:r>
            <a:r>
              <a:rPr lang="pl-PL" sz="2100" dirty="0">
                <a:hlinkClick r:id="rId3"/>
              </a:rPr>
              <a:t> </a:t>
            </a:r>
            <a:r>
              <a:rPr lang="pl-PL" sz="2100" dirty="0" err="1">
                <a:hlinkClick r:id="rId3"/>
              </a:rPr>
              <a:t>Analyser</a:t>
            </a:r>
            <a:endParaRPr lang="pl-PL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 err="1">
                <a:hlinkClick r:id="rId4"/>
              </a:rPr>
              <a:t>Contrast</a:t>
            </a:r>
            <a:r>
              <a:rPr lang="pl-PL" sz="2100" dirty="0">
                <a:hlinkClick r:id="rId4"/>
              </a:rPr>
              <a:t> Ratio </a:t>
            </a: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Analiza kontrastu treści do tła</a:t>
            </a:r>
          </a:p>
        </p:txBody>
      </p:sp>
    </p:spTree>
    <p:extLst>
      <p:ext uri="{BB962C8B-B14F-4D97-AF65-F5344CB8AC3E}">
        <p14:creationId xmlns:p14="http://schemas.microsoft.com/office/powerpoint/2010/main" val="1012414537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182710" cy="3610870"/>
          </a:xfrm>
        </p:spPr>
        <p:txBody>
          <a:bodyPr>
            <a:no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sz="2100" dirty="0">
                <a:hlinkClick r:id="rId2"/>
              </a:rPr>
              <a:t>WAVE Web Accessibility Evaluation Tool</a:t>
            </a:r>
            <a:endParaRPr lang="en-US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>
                <a:hlinkClick r:id="rId3"/>
              </a:rPr>
              <a:t>Accessibility </a:t>
            </a:r>
            <a:r>
              <a:rPr lang="pl-PL" sz="2100" dirty="0" err="1">
                <a:hlinkClick r:id="rId3"/>
              </a:rPr>
              <a:t>Insights</a:t>
            </a:r>
            <a:r>
              <a:rPr lang="pl-PL" sz="2100" dirty="0">
                <a:hlinkClick r:id="rId3"/>
              </a:rPr>
              <a:t> for Web</a:t>
            </a:r>
            <a:endParaRPr lang="pl-PL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>
                <a:hlinkClick r:id="rId4"/>
              </a:rPr>
              <a:t>Web Developer</a:t>
            </a:r>
            <a:endParaRPr lang="pl-PL" sz="21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pl-PL" sz="2100" dirty="0">
                <a:hlinkClick r:id="rId5"/>
              </a:rPr>
              <a:t>ARC </a:t>
            </a:r>
            <a:r>
              <a:rPr lang="pl-PL" sz="2100" dirty="0" err="1">
                <a:hlinkClick r:id="rId5"/>
              </a:rPr>
              <a:t>ToolKit</a:t>
            </a:r>
            <a:endParaRPr lang="pl-PL" sz="2100" dirty="0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932330" y="588581"/>
            <a:ext cx="10560424" cy="961086"/>
          </a:xfrm>
        </p:spPr>
        <p:txBody>
          <a:bodyPr>
            <a:normAutofit/>
          </a:bodyPr>
          <a:lstStyle/>
          <a:p>
            <a:r>
              <a:rPr lang="pl-PL" dirty="0"/>
              <a:t>Analiza wielu elementów dostępności cyfrowej - dodatki przeglądarkowe </a:t>
            </a:r>
          </a:p>
        </p:txBody>
      </p:sp>
    </p:spTree>
    <p:extLst>
      <p:ext uri="{BB962C8B-B14F-4D97-AF65-F5344CB8AC3E}">
        <p14:creationId xmlns:p14="http://schemas.microsoft.com/office/powerpoint/2010/main" val="3976077272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Pytania?</a:t>
            </a:r>
          </a:p>
        </p:txBody>
      </p:sp>
    </p:spTree>
    <p:extLst>
      <p:ext uri="{BB962C8B-B14F-4D97-AF65-F5344CB8AC3E}">
        <p14:creationId xmlns:p14="http://schemas.microsoft.com/office/powerpoint/2010/main" val="3298302458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3135127"/>
            <a:ext cx="10515600" cy="875558"/>
          </a:xfrm>
        </p:spPr>
        <p:txBody>
          <a:bodyPr/>
          <a:lstStyle/>
          <a:p>
            <a:r>
              <a:rPr lang="pl-PL" b="0" dirty="0">
                <a:latin typeface="Open Sans Semibold" panose="020B0706030804020204" pitchFamily="34" charset="0"/>
                <a:ea typeface="Open Sans Semibold" panose="020B0706030804020204" pitchFamily="34" charset="0"/>
                <a:cs typeface="Open Sans Semibold" panose="020B0706030804020204" pitchFamily="34" charset="0"/>
              </a:rPr>
              <a:t>Dziękuję za uwagę.</a:t>
            </a:r>
          </a:p>
        </p:txBody>
      </p:sp>
      <p:sp>
        <p:nvSpPr>
          <p:cNvPr id="3" name="pole tekstowe 2"/>
          <p:cNvSpPr txBox="1"/>
          <p:nvPr/>
        </p:nvSpPr>
        <p:spPr>
          <a:xfrm>
            <a:off x="831850" y="4436198"/>
            <a:ext cx="10317057" cy="15465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Zapraszam na naszą stronę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2"/>
              </a:rPr>
              <a:t>https://www.gov.pl/dostepnosc-cyfrowa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  <a:b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</a:b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i do kontaktu 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  <a:hlinkClick r:id="rId3"/>
              </a:rPr>
              <a:t>dostepnosc.cyfrowa@mc.gov.pl</a:t>
            </a: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  </a:t>
            </a:r>
          </a:p>
          <a:p>
            <a:pPr>
              <a:lnSpc>
                <a:spcPct val="150000"/>
              </a:lnSpc>
            </a:pPr>
            <a:r>
              <a:rPr lang="pl-PL" sz="2100" dirty="0">
                <a:solidFill>
                  <a:schemeClr val="tx1">
                    <a:lumMod val="75000"/>
                    <a:lumOff val="2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1126996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4000" b="1" dirty="0"/>
              <a:t>Poziomy dostępności cyfrowej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35435704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8"/>
            <a:ext cx="10230123" cy="4051092"/>
          </a:xfrm>
        </p:spPr>
        <p:txBody>
          <a:bodyPr vert="horz" lIns="91440" tIns="45720" rIns="91440" bIns="45720" rtlCol="0">
            <a:normAutofit fontScale="92500"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b="1" dirty="0"/>
              <a:t>Zgodność z ustawą (o dostępności cyfrowej)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300" dirty="0"/>
              <a:t>kryteria z Załącznika (nieco mniej niż WCAG na poziomie AA);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300" dirty="0"/>
              <a:t>dopuszczalne wyłączenia (np. multimedia opublikowane przed 23 września 2020r., mapy, dokumenty opublikowane przez 23 września 2018r.);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300" dirty="0"/>
              <a:t>dodatkowe wymogi ustawy (nieuwzględnione we WCAG) np. deklaracja dostępności.  </a:t>
            </a:r>
          </a:p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300" dirty="0"/>
              <a:t> 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Minimalny poziom dostępności cyfrowej</a:t>
            </a:r>
          </a:p>
        </p:txBody>
      </p:sp>
    </p:spTree>
    <p:extLst>
      <p:ext uri="{BB962C8B-B14F-4D97-AF65-F5344CB8AC3E}">
        <p14:creationId xmlns:p14="http://schemas.microsoft.com/office/powerpoint/2010/main" val="2700323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932330" y="1981409"/>
            <a:ext cx="10257217" cy="3610870"/>
          </a:xfrm>
        </p:spPr>
        <p:txBody>
          <a:bodyPr vert="horz" lIns="91440" tIns="45720" rIns="91440" bIns="45720" rtlCol="0">
            <a:normAutofit/>
          </a:bodyPr>
          <a:lstStyle/>
          <a:p>
            <a:pPr>
              <a:lnSpc>
                <a:spcPct val="120000"/>
              </a:lnSpc>
              <a:spcBef>
                <a:spcPts val="1800"/>
              </a:spcBef>
            </a:pPr>
            <a:r>
              <a:rPr lang="pl-PL" sz="2100" b="1" dirty="0"/>
              <a:t>Zgodność z WCAG + dodatkowe wymogi ustawy 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wszystkie kryteria WCAG na poziomie AA lub AAA (szerzej niż w Załączniku do ustawy);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bez dopuszczalnych w ustawie wyłączeń;</a:t>
            </a:r>
          </a:p>
          <a:p>
            <a:pPr marL="342900" indent="-342900">
              <a:lnSpc>
                <a:spcPct val="120000"/>
              </a:lnSpc>
              <a:spcBef>
                <a:spcPts val="1800"/>
              </a:spcBef>
              <a:buFont typeface="Arial" panose="020B0604020202020204" pitchFamily="34" charset="0"/>
              <a:buChar char="•"/>
            </a:pPr>
            <a:r>
              <a:rPr lang="pl-PL" sz="2100" dirty="0"/>
              <a:t>dodatkowe wymogi ustawy (nieuwzględnione we WCAG) np. deklaracja dostępności.</a:t>
            </a:r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Pośredni poziom dostępności cyfrowej</a:t>
            </a:r>
          </a:p>
        </p:txBody>
      </p:sp>
    </p:spTree>
    <p:extLst>
      <p:ext uri="{BB962C8B-B14F-4D97-AF65-F5344CB8AC3E}">
        <p14:creationId xmlns:p14="http://schemas.microsoft.com/office/powerpoint/2010/main" val="135316080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otyw pakietu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Niestandardowy 1">
      <a:majorFont>
        <a:latin typeface="Calibri Light"/>
        <a:ea typeface=""/>
        <a:cs typeface=""/>
      </a:majorFont>
      <a:minorFont>
        <a:latin typeface="Calibri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Projekt niestandardowy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7644</TotalTime>
  <Words>3373</Words>
  <Application>Microsoft Office PowerPoint</Application>
  <PresentationFormat>Panoramiczny</PresentationFormat>
  <Paragraphs>249</Paragraphs>
  <Slides>69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69</vt:i4>
      </vt:variant>
    </vt:vector>
  </HeadingPairs>
  <TitlesOfParts>
    <vt:vector size="76" baseType="lpstr">
      <vt:lpstr>Arial</vt:lpstr>
      <vt:lpstr>Calibri</vt:lpstr>
      <vt:lpstr>Calibri Light</vt:lpstr>
      <vt:lpstr>Open Sans</vt:lpstr>
      <vt:lpstr>Open Sans Semibold</vt:lpstr>
      <vt:lpstr>Office Theme</vt:lpstr>
      <vt:lpstr>Projekt niestandardowy</vt:lpstr>
      <vt:lpstr>Jak samodzielnie ocenić  stan dostępności cyfrowej  strony internetowej</vt:lpstr>
      <vt:lpstr>Plan szkolenia</vt:lpstr>
      <vt:lpstr>Czym jest dostępność cyfrową</vt:lpstr>
      <vt:lpstr>Niezbędna dla niektórych, przydatna dla wszystkich</vt:lpstr>
      <vt:lpstr>Obowiązek i szansa dla podmiotów publicznych</vt:lpstr>
      <vt:lpstr>Proces wymagający zaplanowania</vt:lpstr>
      <vt:lpstr>Poziomy dostępności cyfrowej</vt:lpstr>
      <vt:lpstr>Minimalny poziom dostępności cyfrowej</vt:lpstr>
      <vt:lpstr>Pośredni poziom dostępności cyfrowej</vt:lpstr>
      <vt:lpstr>Poziom „plus” dostępności cyfrowej</vt:lpstr>
      <vt:lpstr>Pamiętaj o deklaracji dostępności</vt:lpstr>
      <vt:lpstr>Deklaracja dostępności</vt:lpstr>
      <vt:lpstr>Ważne!</vt:lpstr>
      <vt:lpstr>Deklaracja dostępności ma określoną formę</vt:lpstr>
      <vt:lpstr>Sposoby badania</vt:lpstr>
      <vt:lpstr>Testy automatyczne</vt:lpstr>
      <vt:lpstr>Zalety testów automatycznych </vt:lpstr>
      <vt:lpstr>Wady testów automatycznych</vt:lpstr>
      <vt:lpstr>Badania eksperckie</vt:lpstr>
      <vt:lpstr>Zalety badania eksperckiego</vt:lpstr>
      <vt:lpstr>Wady badania eksperckiego</vt:lpstr>
      <vt:lpstr>Test z użyciem Listy kontrolnej</vt:lpstr>
      <vt:lpstr>Zalety testu z użyciem Listy kontrolnej</vt:lpstr>
      <vt:lpstr>Wady testu z użyciem Listy kontrolnej</vt:lpstr>
      <vt:lpstr>Badanie z użytkownikami z niepełnosprawnościami</vt:lpstr>
      <vt:lpstr>Zalety badania z użytkownikami z niepełnosprawnościami</vt:lpstr>
      <vt:lpstr>Wady badania z użytkownikami z niepełnosprawnościami</vt:lpstr>
      <vt:lpstr>Proste testy i analiza podstawowych błędów</vt:lpstr>
      <vt:lpstr>Zalety prostych testów i analizy podstawowych błędów</vt:lpstr>
      <vt:lpstr>Wady prostych testów i analizy podstawowych błędów</vt:lpstr>
      <vt:lpstr>Badanie z użyciem technologii asystujących</vt:lpstr>
      <vt:lpstr>Zalety badania z użyciem technologii asystujących</vt:lpstr>
      <vt:lpstr>Wady badania z użyciem technologii asystujących</vt:lpstr>
      <vt:lpstr>Mieszane metody badawcze</vt:lpstr>
      <vt:lpstr>Próba badawcza</vt:lpstr>
      <vt:lpstr>Wybierz podstrony do badania</vt:lpstr>
      <vt:lpstr>Podstrony i funkcje, które muszą znaleźć się w Twoim badaniu </vt:lpstr>
      <vt:lpstr>Podstrony, które powinny znaleźć się w Twoim badaniu 1/3 </vt:lpstr>
      <vt:lpstr>Podstrony, które powinny znaleźć się w Twoim badaniu 2/3 </vt:lpstr>
      <vt:lpstr>Podstrony, które powinny znaleźć się w Twoim badaniu 3/3 </vt:lpstr>
      <vt:lpstr>Elementy wyłączone w ustawie o dostępności cyfrowej 1/2 </vt:lpstr>
      <vt:lpstr>Elementy wyłączone w ustawie o dostępności cyfrowej 2/2 </vt:lpstr>
      <vt:lpstr>Przykładowe testy z Listy kontrolnej</vt:lpstr>
      <vt:lpstr>Czy widać, który element jest aktywny przy nawigacji klawiaturą?</vt:lpstr>
      <vt:lpstr>Czy wszystkie elementy aktywne na stronie są dostępne za pomocą klawiatury?</vt:lpstr>
      <vt:lpstr>Czy na stronie jest pułapka klawiaturowa?</vt:lpstr>
      <vt:lpstr>Czy nawigacja za pomocą klawiatury jest logiczna i zgodna  z wyglądem podstrony?</vt:lpstr>
      <vt:lpstr>Czy na stronie jest mapa strony lub wyszukiwarka?</vt:lpstr>
      <vt:lpstr>Czy wygląd i działanie menu jest takie samo na wszystkich podstronach?</vt:lpstr>
      <vt:lpstr>Czy są elementy, które szybko błyskają na czerwono lub gwałtownie zmieniają jasność?</vt:lpstr>
      <vt:lpstr>Czy po powiększeniu widoku podstrony do 200% widać całość informacji?</vt:lpstr>
      <vt:lpstr>Czy z treści strony można korzystać bez względu na orientację ekranu (pionowa/pozioma)?</vt:lpstr>
      <vt:lpstr>Czy na stronie jest informacja przekazywana jedynie za pomocą koloru?</vt:lpstr>
      <vt:lpstr>Czy na stronie jest instrukcja odnosząca się do koloru elementu?</vt:lpstr>
      <vt:lpstr>Czy na stronie jest informacje przekazywana jedynie poprzez użycie pozycji lub formy?</vt:lpstr>
      <vt:lpstr>Czy są tytuły podstron i czy mają poprawną strukturę?</vt:lpstr>
      <vt:lpstr>Czy obok pól formularzy są etykiety mówiąco jasno jakie dane wpisać w te pola? </vt:lpstr>
      <vt:lpstr>Czy informacja o błędzie w formularzu jest dostępna i zrozumiała dla wszystkich użytkowników?</vt:lpstr>
      <vt:lpstr>Czy przy błędnie wypełnionych polach pojawia się podpowiedź jak poprawnie wpisać w nie dane? </vt:lpstr>
      <vt:lpstr>Czy w formularzu, związanym ze zobowiązaniami prawnymi lub finansowymi, można zweryfikować i poprawić dane przed ich wysłaniem? </vt:lpstr>
      <vt:lpstr>Czy filmy lub animacje zawierające ścieżkę dźwiękową mają napisy dla osób niesłyszących? </vt:lpstr>
      <vt:lpstr>Czy nagrania audio mają transkrypcję? </vt:lpstr>
      <vt:lpstr>Czy filmy i animacje mają audiodeskrypcję? </vt:lpstr>
      <vt:lpstr>Przydatne narzędzia i artykuły</vt:lpstr>
      <vt:lpstr>O dostępności cyfrowej</vt:lpstr>
      <vt:lpstr>Analiza kontrastu treści do tła</vt:lpstr>
      <vt:lpstr>Analiza wielu elementów dostępności cyfrowej - dodatki przeglądarkowe </vt:lpstr>
      <vt:lpstr>Pytania?</vt:lpstr>
      <vt:lpstr>Dziękuję za uwagę.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Jak samodzielnie ocenić stan dostępności cyfrowej strony internetowej</dc:title>
  <dc:creator>Krycki Wojciech</dc:creator>
  <cp:lastModifiedBy>Dębski Jakub</cp:lastModifiedBy>
  <cp:revision>418</cp:revision>
  <dcterms:created xsi:type="dcterms:W3CDTF">2018-01-11T08:55:36Z</dcterms:created>
  <dcterms:modified xsi:type="dcterms:W3CDTF">2023-01-17T13:27:42Z</dcterms:modified>
</cp:coreProperties>
</file>