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317" r:id="rId6"/>
    <p:sldId id="310" r:id="rId7"/>
    <p:sldId id="292" r:id="rId8"/>
    <p:sldId id="318" r:id="rId9"/>
    <p:sldId id="319" r:id="rId10"/>
    <p:sldId id="320" r:id="rId11"/>
    <p:sldId id="321" r:id="rId12"/>
    <p:sldId id="323" r:id="rId13"/>
    <p:sldId id="262" r:id="rId14"/>
  </p:sldIdLst>
  <p:sldSz cx="20104100" cy="11309350"/>
  <p:notesSz cx="6797675" cy="9926638"/>
  <p:custDataLst>
    <p:tags r:id="rId16"/>
  </p:custDataLst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996633"/>
    <a:srgbClr val="FFCC00"/>
    <a:srgbClr val="3366CC"/>
    <a:srgbClr val="990099"/>
    <a:srgbClr val="FF5050"/>
    <a:srgbClr val="CC9900"/>
    <a:srgbClr val="009999"/>
    <a:srgbClr val="0066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87"/>
  </p:normalViewPr>
  <p:slideViewPr>
    <p:cSldViewPr>
      <p:cViewPr varScale="1">
        <p:scale>
          <a:sx n="48" d="100"/>
          <a:sy n="48" d="100"/>
        </p:scale>
        <p:origin x="66" y="6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3652255732184424E-2"/>
          <c:w val="0.97303928586466804"/>
          <c:h val="0.8656924429257665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AFA-4F16-B8C4-1FC8589733E0}"/>
              </c:ext>
            </c:extLst>
          </c:dPt>
          <c:dPt>
            <c:idx val="1"/>
            <c:bubble3D val="0"/>
            <c:spPr>
              <a:solidFill>
                <a:srgbClr val="FF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AFA-4F16-B8C4-1FC8589733E0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AFA-4F16-B8C4-1FC8589733E0}"/>
              </c:ext>
            </c:extLst>
          </c:dPt>
          <c:cat>
            <c:strRef>
              <c:f>Arkusz1!$A$2:$A$4</c:f>
              <c:strCache>
                <c:ptCount val="3"/>
                <c:pt idx="0">
                  <c:v>ludzie</c:v>
                </c:pt>
                <c:pt idx="1">
                  <c:v>infrastruktura</c:v>
                </c:pt>
                <c:pt idx="2">
                  <c:v>finanse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A-4F16-B8C4-1FC858973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22943436214858171"/>
          <c:y val="0.8954969543901351"/>
          <c:w val="0.55628272067595819"/>
          <c:h val="9.5069083345713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1CEA6-7D9A-4F4D-9516-95D68584EB1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8D65E2-E9A8-46F1-BFDD-74ACCB999A67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/>
            <a:t>DBANIE O ZDROWIE FIZYCZNE I PSYCHICZNE</a:t>
          </a:r>
        </a:p>
      </dgm:t>
      <dgm:extLst>
        <a:ext uri="{E40237B7-FDA0-4F09-8148-C483321AD2D9}">
          <dgm14:cNvPr xmlns:dgm14="http://schemas.microsoft.com/office/drawing/2010/diagram" id="0" name="" descr="&#10;&#10;"/>
        </a:ext>
      </dgm:extLst>
    </dgm:pt>
    <dgm:pt modelId="{FF5C7A6A-72DB-46A9-850F-426FBCA664EB}" type="parTrans" cxnId="{ED70871C-6838-4926-8D0B-3B5DD0814885}">
      <dgm:prSet/>
      <dgm:spPr/>
      <dgm:t>
        <a:bodyPr/>
        <a:lstStyle/>
        <a:p>
          <a:endParaRPr lang="pl-PL"/>
        </a:p>
      </dgm:t>
    </dgm:pt>
    <dgm:pt modelId="{8F8A2AEC-2E06-4CC9-BE3A-CBE527457212}" type="sibTrans" cxnId="{ED70871C-6838-4926-8D0B-3B5DD0814885}">
      <dgm:prSet/>
      <dgm:spPr/>
      <dgm:t>
        <a:bodyPr/>
        <a:lstStyle/>
        <a:p>
          <a:endParaRPr lang="pl-PL"/>
        </a:p>
      </dgm:t>
    </dgm:pt>
    <dgm:pt modelId="{6A231C58-4C38-4A59-B965-8F80E490C23E}">
      <dgm:prSet phldrT="[Teks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sz="4000" dirty="0"/>
            <a:t>Potrzeby pracowników zbadane ankietą</a:t>
          </a:r>
        </a:p>
      </dgm:t>
    </dgm:pt>
    <dgm:pt modelId="{2269129F-658F-42FE-90B7-822CA4268664}" type="parTrans" cxnId="{4754A3ED-01C1-43D5-8436-C50FDF5A76F2}">
      <dgm:prSet/>
      <dgm:spPr/>
      <dgm:t>
        <a:bodyPr/>
        <a:lstStyle/>
        <a:p>
          <a:endParaRPr lang="pl-PL"/>
        </a:p>
      </dgm:t>
    </dgm:pt>
    <dgm:pt modelId="{77E9A1A2-0879-47BA-80CE-F88509C9D5E1}" type="sibTrans" cxnId="{4754A3ED-01C1-43D5-8436-C50FDF5A76F2}">
      <dgm:prSet/>
      <dgm:spPr/>
      <dgm:t>
        <a:bodyPr/>
        <a:lstStyle/>
        <a:p>
          <a:endParaRPr lang="pl-PL"/>
        </a:p>
      </dgm:t>
    </dgm:pt>
    <dgm:pt modelId="{E8B01B8D-7481-4332-8A68-400B4CB9E329}">
      <dgm:prSet phldrT="[Tekst]" custT="1"/>
      <dgm:spPr/>
      <dgm:t>
        <a:bodyPr/>
        <a:lstStyle/>
        <a:p>
          <a:r>
            <a:rPr lang="pl-PL" sz="4000" dirty="0"/>
            <a:t>Trudna rzeczywistość    </a:t>
          </a:r>
          <a:br>
            <a:rPr lang="pl-PL" sz="4000" dirty="0"/>
          </a:br>
          <a:r>
            <a:rPr lang="pl-PL" sz="4000" dirty="0"/>
            <a:t>   pandemiczna </a:t>
          </a:r>
          <a:r>
            <a:rPr lang="pl-PL" sz="4000" dirty="0">
              <a:solidFill>
                <a:schemeClr val="tx1"/>
              </a:solidFill>
            </a:rPr>
            <a:t/>
          </a:r>
          <a:br>
            <a:rPr lang="pl-PL" sz="4000" dirty="0">
              <a:solidFill>
                <a:schemeClr val="tx1"/>
              </a:solidFill>
            </a:rPr>
          </a:br>
          <a:r>
            <a:rPr lang="pl-PL" sz="4000" dirty="0">
              <a:solidFill>
                <a:schemeClr val="tx1"/>
              </a:solidFill>
            </a:rPr>
            <a:t>     </a:t>
          </a:r>
          <a:r>
            <a:rPr lang="pl-PL" sz="4000" dirty="0"/>
            <a:t>i </a:t>
          </a:r>
          <a:r>
            <a:rPr lang="pl-PL" sz="4000" dirty="0" err="1"/>
            <a:t>popandemiczna</a:t>
          </a:r>
          <a:r>
            <a:rPr lang="pl-PL" sz="4000" dirty="0"/>
            <a:t>,     </a:t>
          </a:r>
          <a:br>
            <a:rPr lang="pl-PL" sz="4000" dirty="0"/>
          </a:br>
          <a:r>
            <a:rPr lang="pl-PL" sz="4000" dirty="0"/>
            <a:t>       bliskość wojny  </a:t>
          </a:r>
        </a:p>
      </dgm:t>
    </dgm:pt>
    <dgm:pt modelId="{1324CA9D-3C55-4AAD-8040-C8A5CE7BAAA3}" type="parTrans" cxnId="{A366EA95-0683-48FB-A049-4C4DDB21C435}">
      <dgm:prSet/>
      <dgm:spPr/>
      <dgm:t>
        <a:bodyPr/>
        <a:lstStyle/>
        <a:p>
          <a:endParaRPr lang="pl-PL"/>
        </a:p>
      </dgm:t>
    </dgm:pt>
    <dgm:pt modelId="{B20FB546-D4E7-410C-8AF4-3A0F3DFCF940}" type="sibTrans" cxnId="{A366EA95-0683-48FB-A049-4C4DDB21C435}">
      <dgm:prSet/>
      <dgm:spPr/>
      <dgm:t>
        <a:bodyPr/>
        <a:lstStyle/>
        <a:p>
          <a:endParaRPr lang="pl-PL"/>
        </a:p>
      </dgm:t>
    </dgm:pt>
    <dgm:pt modelId="{E2BE3CC6-85AD-4AEC-96F3-987C4ED41BDA}">
      <dgm:prSet phldrT="[Teks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l-PL" sz="4000" dirty="0"/>
            <a:t>Zmiany formy pracy, fluktuacja</a:t>
          </a:r>
        </a:p>
      </dgm:t>
    </dgm:pt>
    <dgm:pt modelId="{9EA3F96B-2465-4332-B6EC-435E47A4D4DE}" type="parTrans" cxnId="{EB2416AF-BEE2-42EE-B81A-B80905B6D3C1}">
      <dgm:prSet/>
      <dgm:spPr/>
      <dgm:t>
        <a:bodyPr/>
        <a:lstStyle/>
        <a:p>
          <a:endParaRPr lang="pl-PL"/>
        </a:p>
      </dgm:t>
    </dgm:pt>
    <dgm:pt modelId="{FA2878AF-8723-4199-86A0-6044D11B6711}" type="sibTrans" cxnId="{EB2416AF-BEE2-42EE-B81A-B80905B6D3C1}">
      <dgm:prSet/>
      <dgm:spPr/>
      <dgm:t>
        <a:bodyPr/>
        <a:lstStyle/>
        <a:p>
          <a:endParaRPr lang="pl-PL"/>
        </a:p>
      </dgm:t>
    </dgm:pt>
    <dgm:pt modelId="{21F53DFB-9386-48DE-8981-3AA455396367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sz="4000" dirty="0"/>
            <a:t>Siedzący tryb pracy charakterystyczny dla urzędnika</a:t>
          </a:r>
        </a:p>
      </dgm:t>
    </dgm:pt>
    <dgm:pt modelId="{21E55B78-3337-4617-BD70-5734DB0F13FC}" type="parTrans" cxnId="{992DFB63-1676-4CD6-84EF-68FE462D6353}">
      <dgm:prSet/>
      <dgm:spPr/>
      <dgm:t>
        <a:bodyPr/>
        <a:lstStyle/>
        <a:p>
          <a:endParaRPr lang="pl-PL"/>
        </a:p>
      </dgm:t>
    </dgm:pt>
    <dgm:pt modelId="{22CCE9D4-EAEB-42C0-97C2-013B48D5D73E}" type="sibTrans" cxnId="{992DFB63-1676-4CD6-84EF-68FE462D6353}">
      <dgm:prSet/>
      <dgm:spPr/>
      <dgm:t>
        <a:bodyPr/>
        <a:lstStyle/>
        <a:p>
          <a:endParaRPr lang="pl-PL"/>
        </a:p>
      </dgm:t>
    </dgm:pt>
    <dgm:pt modelId="{B5B39EB2-1641-4DDB-ABE3-EB8E9E08506F}" type="pres">
      <dgm:prSet presAssocID="{0021CEA6-7D9A-4F4D-9516-95D68584EB1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1839144-71C2-49F3-8B6B-FA43149FF964}" type="pres">
      <dgm:prSet presAssocID="{0021CEA6-7D9A-4F4D-9516-95D68584EB18}" presName="matrix" presStyleCnt="0"/>
      <dgm:spPr/>
    </dgm:pt>
    <dgm:pt modelId="{60715416-D147-4264-8B94-8B197D8BCC86}" type="pres">
      <dgm:prSet presAssocID="{0021CEA6-7D9A-4F4D-9516-95D68584EB18}" presName="tile1" presStyleLbl="node1" presStyleIdx="0" presStyleCnt="4"/>
      <dgm:spPr/>
      <dgm:t>
        <a:bodyPr/>
        <a:lstStyle/>
        <a:p>
          <a:endParaRPr lang="pl-PL"/>
        </a:p>
      </dgm:t>
    </dgm:pt>
    <dgm:pt modelId="{EF97CE5C-0B6A-4AFA-BE41-332150DA4445}" type="pres">
      <dgm:prSet presAssocID="{0021CEA6-7D9A-4F4D-9516-95D68584EB1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DDCAC4-29C7-4757-A962-30D8F718316D}" type="pres">
      <dgm:prSet presAssocID="{0021CEA6-7D9A-4F4D-9516-95D68584EB18}" presName="tile2" presStyleLbl="node1" presStyleIdx="1" presStyleCnt="4"/>
      <dgm:spPr/>
      <dgm:t>
        <a:bodyPr/>
        <a:lstStyle/>
        <a:p>
          <a:endParaRPr lang="pl-PL"/>
        </a:p>
      </dgm:t>
    </dgm:pt>
    <dgm:pt modelId="{916CB0A0-1619-4CBA-B4B5-1B26920195FC}" type="pres">
      <dgm:prSet presAssocID="{0021CEA6-7D9A-4F4D-9516-95D68584EB1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3E5F29-DC77-42CB-8B21-115D3E4896FC}" type="pres">
      <dgm:prSet presAssocID="{0021CEA6-7D9A-4F4D-9516-95D68584EB18}" presName="tile3" presStyleLbl="node1" presStyleIdx="2" presStyleCnt="4"/>
      <dgm:spPr/>
      <dgm:t>
        <a:bodyPr/>
        <a:lstStyle/>
        <a:p>
          <a:endParaRPr lang="pl-PL"/>
        </a:p>
      </dgm:t>
    </dgm:pt>
    <dgm:pt modelId="{481755BA-21EE-4190-95C2-B7148DA7D38A}" type="pres">
      <dgm:prSet presAssocID="{0021CEA6-7D9A-4F4D-9516-95D68584EB1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687D8D-589C-4F87-B3F1-89700BE59030}" type="pres">
      <dgm:prSet presAssocID="{0021CEA6-7D9A-4F4D-9516-95D68584EB18}" presName="tile4" presStyleLbl="node1" presStyleIdx="3" presStyleCnt="4"/>
      <dgm:spPr/>
      <dgm:t>
        <a:bodyPr/>
        <a:lstStyle/>
        <a:p>
          <a:endParaRPr lang="pl-PL"/>
        </a:p>
      </dgm:t>
    </dgm:pt>
    <dgm:pt modelId="{D3794CFD-43E8-4966-8745-71D92492CB1B}" type="pres">
      <dgm:prSet presAssocID="{0021CEA6-7D9A-4F4D-9516-95D68584EB1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B92067-BB2A-4D17-BA67-56FE639C9B2A}" type="pres">
      <dgm:prSet presAssocID="{0021CEA6-7D9A-4F4D-9516-95D68584EB18}" presName="centerTile" presStyleLbl="fgShp" presStyleIdx="0" presStyleCnt="1" custScaleX="97047" custScaleY="149424" custLinFactNeighborX="6329" custLinFactNeighborY="799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F1B07888-B65E-47D0-B579-732C2A9AE6DA}" type="presOf" srcId="{E8B01B8D-7481-4332-8A68-400B4CB9E329}" destId="{916CB0A0-1619-4CBA-B4B5-1B26920195FC}" srcOrd="1" destOrd="0" presId="urn:microsoft.com/office/officeart/2005/8/layout/matrix1"/>
    <dgm:cxn modelId="{F2711217-F7C3-4AE4-B521-3254F995824F}" type="presOf" srcId="{E2BE3CC6-85AD-4AEC-96F3-987C4ED41BDA}" destId="{481755BA-21EE-4190-95C2-B7148DA7D38A}" srcOrd="1" destOrd="0" presId="urn:microsoft.com/office/officeart/2005/8/layout/matrix1"/>
    <dgm:cxn modelId="{458F5299-B9DE-4C96-9600-8191A845B4E6}" type="presOf" srcId="{E8B01B8D-7481-4332-8A68-400B4CB9E329}" destId="{89DDCAC4-29C7-4757-A962-30D8F718316D}" srcOrd="0" destOrd="0" presId="urn:microsoft.com/office/officeart/2005/8/layout/matrix1"/>
    <dgm:cxn modelId="{37AFCCCD-C680-4927-AC33-3C73A10BFD0D}" type="presOf" srcId="{21F53DFB-9386-48DE-8981-3AA455396367}" destId="{91687D8D-589C-4F87-B3F1-89700BE59030}" srcOrd="0" destOrd="0" presId="urn:microsoft.com/office/officeart/2005/8/layout/matrix1"/>
    <dgm:cxn modelId="{992DFB63-1676-4CD6-84EF-68FE462D6353}" srcId="{A38D65E2-E9A8-46F1-BFDD-74ACCB999A67}" destId="{21F53DFB-9386-48DE-8981-3AA455396367}" srcOrd="3" destOrd="0" parTransId="{21E55B78-3337-4617-BD70-5734DB0F13FC}" sibTransId="{22CCE9D4-EAEB-42C0-97C2-013B48D5D73E}"/>
    <dgm:cxn modelId="{6550C149-A93E-4061-9AE4-8CD2051C8937}" type="presOf" srcId="{6A231C58-4C38-4A59-B965-8F80E490C23E}" destId="{EF97CE5C-0B6A-4AFA-BE41-332150DA4445}" srcOrd="1" destOrd="0" presId="urn:microsoft.com/office/officeart/2005/8/layout/matrix1"/>
    <dgm:cxn modelId="{D4569099-9D09-4B87-97FD-9C4991C35596}" type="presOf" srcId="{0021CEA6-7D9A-4F4D-9516-95D68584EB18}" destId="{B5B39EB2-1641-4DDB-ABE3-EB8E9E08506F}" srcOrd="0" destOrd="0" presId="urn:microsoft.com/office/officeart/2005/8/layout/matrix1"/>
    <dgm:cxn modelId="{892242D0-9D36-4604-93F4-F13F521E07C1}" type="presOf" srcId="{21F53DFB-9386-48DE-8981-3AA455396367}" destId="{D3794CFD-43E8-4966-8745-71D92492CB1B}" srcOrd="1" destOrd="0" presId="urn:microsoft.com/office/officeart/2005/8/layout/matrix1"/>
    <dgm:cxn modelId="{4754A3ED-01C1-43D5-8436-C50FDF5A76F2}" srcId="{A38D65E2-E9A8-46F1-BFDD-74ACCB999A67}" destId="{6A231C58-4C38-4A59-B965-8F80E490C23E}" srcOrd="0" destOrd="0" parTransId="{2269129F-658F-42FE-90B7-822CA4268664}" sibTransId="{77E9A1A2-0879-47BA-80CE-F88509C9D5E1}"/>
    <dgm:cxn modelId="{001E4A0B-75E0-4998-B0B9-09B97501EFE1}" type="presOf" srcId="{A38D65E2-E9A8-46F1-BFDD-74ACCB999A67}" destId="{F4B92067-BB2A-4D17-BA67-56FE639C9B2A}" srcOrd="0" destOrd="0" presId="urn:microsoft.com/office/officeart/2005/8/layout/matrix1"/>
    <dgm:cxn modelId="{48B7F4BB-586E-4F1C-91D7-C4170715262F}" type="presOf" srcId="{6A231C58-4C38-4A59-B965-8F80E490C23E}" destId="{60715416-D147-4264-8B94-8B197D8BCC86}" srcOrd="0" destOrd="0" presId="urn:microsoft.com/office/officeart/2005/8/layout/matrix1"/>
    <dgm:cxn modelId="{EB2416AF-BEE2-42EE-B81A-B80905B6D3C1}" srcId="{A38D65E2-E9A8-46F1-BFDD-74ACCB999A67}" destId="{E2BE3CC6-85AD-4AEC-96F3-987C4ED41BDA}" srcOrd="2" destOrd="0" parTransId="{9EA3F96B-2465-4332-B6EC-435E47A4D4DE}" sibTransId="{FA2878AF-8723-4199-86A0-6044D11B6711}"/>
    <dgm:cxn modelId="{ED70871C-6838-4926-8D0B-3B5DD0814885}" srcId="{0021CEA6-7D9A-4F4D-9516-95D68584EB18}" destId="{A38D65E2-E9A8-46F1-BFDD-74ACCB999A67}" srcOrd="0" destOrd="0" parTransId="{FF5C7A6A-72DB-46A9-850F-426FBCA664EB}" sibTransId="{8F8A2AEC-2E06-4CC9-BE3A-CBE527457212}"/>
    <dgm:cxn modelId="{A366EA95-0683-48FB-A049-4C4DDB21C435}" srcId="{A38D65E2-E9A8-46F1-BFDD-74ACCB999A67}" destId="{E8B01B8D-7481-4332-8A68-400B4CB9E329}" srcOrd="1" destOrd="0" parTransId="{1324CA9D-3C55-4AAD-8040-C8A5CE7BAAA3}" sibTransId="{B20FB546-D4E7-410C-8AF4-3A0F3DFCF940}"/>
    <dgm:cxn modelId="{A392372E-BD53-491C-8C27-C4B0FC7F803E}" type="presOf" srcId="{E2BE3CC6-85AD-4AEC-96F3-987C4ED41BDA}" destId="{C23E5F29-DC77-42CB-8B21-115D3E4896FC}" srcOrd="0" destOrd="0" presId="urn:microsoft.com/office/officeart/2005/8/layout/matrix1"/>
    <dgm:cxn modelId="{516664BF-5A84-4143-A062-5D8494CF7B11}" type="presParOf" srcId="{B5B39EB2-1641-4DDB-ABE3-EB8E9E08506F}" destId="{F1839144-71C2-49F3-8B6B-FA43149FF964}" srcOrd="0" destOrd="0" presId="urn:microsoft.com/office/officeart/2005/8/layout/matrix1"/>
    <dgm:cxn modelId="{ACA30998-A932-4FAC-ABC9-903F5FA65921}" type="presParOf" srcId="{F1839144-71C2-49F3-8B6B-FA43149FF964}" destId="{60715416-D147-4264-8B94-8B197D8BCC86}" srcOrd="0" destOrd="0" presId="urn:microsoft.com/office/officeart/2005/8/layout/matrix1"/>
    <dgm:cxn modelId="{DD84A6FC-4D83-4D34-AF7B-324101D5B26A}" type="presParOf" srcId="{F1839144-71C2-49F3-8B6B-FA43149FF964}" destId="{EF97CE5C-0B6A-4AFA-BE41-332150DA4445}" srcOrd="1" destOrd="0" presId="urn:microsoft.com/office/officeart/2005/8/layout/matrix1"/>
    <dgm:cxn modelId="{4AECB794-B224-4D0D-93DA-E0B0FE3F0A75}" type="presParOf" srcId="{F1839144-71C2-49F3-8B6B-FA43149FF964}" destId="{89DDCAC4-29C7-4757-A962-30D8F718316D}" srcOrd="2" destOrd="0" presId="urn:microsoft.com/office/officeart/2005/8/layout/matrix1"/>
    <dgm:cxn modelId="{B471D76A-0102-41FF-9D15-B1CE4A138E2B}" type="presParOf" srcId="{F1839144-71C2-49F3-8B6B-FA43149FF964}" destId="{916CB0A0-1619-4CBA-B4B5-1B26920195FC}" srcOrd="3" destOrd="0" presId="urn:microsoft.com/office/officeart/2005/8/layout/matrix1"/>
    <dgm:cxn modelId="{8C434289-650F-473E-8DC4-54257FB0C56B}" type="presParOf" srcId="{F1839144-71C2-49F3-8B6B-FA43149FF964}" destId="{C23E5F29-DC77-42CB-8B21-115D3E4896FC}" srcOrd="4" destOrd="0" presId="urn:microsoft.com/office/officeart/2005/8/layout/matrix1"/>
    <dgm:cxn modelId="{19506C08-D58D-4621-AA01-5191EEDFF74C}" type="presParOf" srcId="{F1839144-71C2-49F3-8B6B-FA43149FF964}" destId="{481755BA-21EE-4190-95C2-B7148DA7D38A}" srcOrd="5" destOrd="0" presId="urn:microsoft.com/office/officeart/2005/8/layout/matrix1"/>
    <dgm:cxn modelId="{47392784-7ADE-48B5-8C48-9E2858A62932}" type="presParOf" srcId="{F1839144-71C2-49F3-8B6B-FA43149FF964}" destId="{91687D8D-589C-4F87-B3F1-89700BE59030}" srcOrd="6" destOrd="0" presId="urn:microsoft.com/office/officeart/2005/8/layout/matrix1"/>
    <dgm:cxn modelId="{430A03F4-3B4A-49E3-B7CE-CDFCBEB86F6D}" type="presParOf" srcId="{F1839144-71C2-49F3-8B6B-FA43149FF964}" destId="{D3794CFD-43E8-4966-8745-71D92492CB1B}" srcOrd="7" destOrd="0" presId="urn:microsoft.com/office/officeart/2005/8/layout/matrix1"/>
    <dgm:cxn modelId="{3241C31B-78E2-4063-9E63-DBB2DFA345E9}" type="presParOf" srcId="{B5B39EB2-1641-4DDB-ABE3-EB8E9E08506F}" destId="{F4B92067-BB2A-4D17-BA67-56FE639C9B2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F82AFA-4A9B-4A77-A03F-5095231BB6D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D9E8B25-A942-4D1A-A9B5-A89B773418FE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5400" dirty="0">
              <a:solidFill>
                <a:schemeClr val="tx1"/>
              </a:solidFill>
            </a:rPr>
            <a:t>Badanie/wizyta </a:t>
          </a:r>
        </a:p>
      </dgm:t>
    </dgm:pt>
    <dgm:pt modelId="{D9CE357C-AE01-4698-91E7-1BA19C01CAE1}" type="parTrans" cxnId="{F9792EC0-677F-43EF-930A-73E49AA48006}">
      <dgm:prSet/>
      <dgm:spPr/>
      <dgm:t>
        <a:bodyPr/>
        <a:lstStyle/>
        <a:p>
          <a:endParaRPr lang="pl-PL" sz="2000"/>
        </a:p>
      </dgm:t>
    </dgm:pt>
    <dgm:pt modelId="{057F8D69-F3A1-48BD-8C25-DF972102673A}" type="sibTrans" cxnId="{F9792EC0-677F-43EF-930A-73E49AA48006}">
      <dgm:prSet/>
      <dgm:spPr/>
      <dgm:t>
        <a:bodyPr/>
        <a:lstStyle/>
        <a:p>
          <a:endParaRPr lang="pl-PL" sz="2000"/>
        </a:p>
      </dgm:t>
    </dgm:pt>
    <dgm:pt modelId="{3BDE796B-B6F2-4BFE-A1EF-39D837644D49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l-PL" sz="3600" dirty="0"/>
            <a:t>nawiązanie współpracy z CM WUM, zapoznanie się z zasadami dostępu do programów, wymaganiami i zasadami </a:t>
          </a:r>
        </a:p>
      </dgm:t>
    </dgm:pt>
    <dgm:pt modelId="{02867ECB-686A-4239-98D2-5554BAF7A35D}" type="parTrans" cxnId="{27314F22-B306-4021-828A-1BD33A664940}">
      <dgm:prSet/>
      <dgm:spPr/>
      <dgm:t>
        <a:bodyPr/>
        <a:lstStyle/>
        <a:p>
          <a:endParaRPr lang="pl-PL" sz="2000"/>
        </a:p>
      </dgm:t>
    </dgm:pt>
    <dgm:pt modelId="{046EB1CA-A9BC-4941-B388-62DAA18278F0}" type="sibTrans" cxnId="{27314F22-B306-4021-828A-1BD33A664940}">
      <dgm:prSet/>
      <dgm:spPr/>
      <dgm:t>
        <a:bodyPr/>
        <a:lstStyle/>
        <a:p>
          <a:endParaRPr lang="pl-PL" sz="2000"/>
        </a:p>
      </dgm:t>
    </dgm:pt>
    <dgm:pt modelId="{27CC6E54-4DB0-4C3D-A3F0-DF13439AC3B2}">
      <dgm:prSet phldrT="[Tekst]" custT="1"/>
      <dgm:spPr>
        <a:solidFill>
          <a:srgbClr val="0099CC"/>
        </a:solidFill>
      </dgm:spPr>
      <dgm:t>
        <a:bodyPr/>
        <a:lstStyle/>
        <a:p>
          <a:r>
            <a:rPr lang="pl-PL" sz="3600" dirty="0"/>
            <a:t>przekazanie rzetelnej informacji pracownikom</a:t>
          </a:r>
        </a:p>
      </dgm:t>
    </dgm:pt>
    <dgm:pt modelId="{510D51F2-2070-4729-A995-2943FA384DBA}" type="parTrans" cxnId="{9FF2F3AA-0BDF-4C74-9749-7F85CBD498FD}">
      <dgm:prSet/>
      <dgm:spPr/>
      <dgm:t>
        <a:bodyPr/>
        <a:lstStyle/>
        <a:p>
          <a:endParaRPr lang="pl-PL" sz="2000"/>
        </a:p>
      </dgm:t>
    </dgm:pt>
    <dgm:pt modelId="{CD981EC9-AD7A-4852-9D44-1F7B0D364A88}" type="sibTrans" cxnId="{9FF2F3AA-0BDF-4C74-9749-7F85CBD498FD}">
      <dgm:prSet/>
      <dgm:spPr/>
      <dgm:t>
        <a:bodyPr/>
        <a:lstStyle/>
        <a:p>
          <a:endParaRPr lang="pl-PL" sz="2000"/>
        </a:p>
      </dgm:t>
    </dgm:pt>
    <dgm:pt modelId="{2E28D28C-1F0C-4928-A1D5-195227A5DBAC}">
      <dgm:prSet phldrT="[Tekst]" custT="1"/>
      <dgm:spPr/>
      <dgm:t>
        <a:bodyPr/>
        <a:lstStyle/>
        <a:p>
          <a:r>
            <a:rPr lang="pl-PL" sz="3600" dirty="0"/>
            <a:t>przygotowanie określonej przez lekarza infrastruktury w urzędzie</a:t>
          </a:r>
        </a:p>
      </dgm:t>
    </dgm:pt>
    <dgm:pt modelId="{47E466F4-FEDE-4A39-AF29-5D8829867EA3}" type="parTrans" cxnId="{5192128E-1C11-461B-B65B-EE0ED140E0EA}">
      <dgm:prSet/>
      <dgm:spPr/>
      <dgm:t>
        <a:bodyPr/>
        <a:lstStyle/>
        <a:p>
          <a:endParaRPr lang="pl-PL" sz="2000"/>
        </a:p>
      </dgm:t>
    </dgm:pt>
    <dgm:pt modelId="{9AFDAE27-28B9-46AB-A1EF-0695E041B565}" type="sibTrans" cxnId="{5192128E-1C11-461B-B65B-EE0ED140E0EA}">
      <dgm:prSet/>
      <dgm:spPr/>
      <dgm:t>
        <a:bodyPr/>
        <a:lstStyle/>
        <a:p>
          <a:endParaRPr lang="pl-PL" sz="2000"/>
        </a:p>
      </dgm:t>
    </dgm:pt>
    <dgm:pt modelId="{0D0C0533-4A20-415D-B622-3C6EECADC20C}" type="pres">
      <dgm:prSet presAssocID="{48F82AFA-4A9B-4A77-A03F-5095231BB6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87336E2-4049-4827-8833-E5D6145FF328}" type="pres">
      <dgm:prSet presAssocID="{2D9E8B25-A942-4D1A-A9B5-A89B773418FE}" presName="centerShape" presStyleLbl="node0" presStyleIdx="0" presStyleCnt="1" custLinFactNeighborX="45" custLinFactNeighborY="15"/>
      <dgm:spPr/>
      <dgm:t>
        <a:bodyPr/>
        <a:lstStyle/>
        <a:p>
          <a:endParaRPr lang="pl-PL"/>
        </a:p>
      </dgm:t>
    </dgm:pt>
    <dgm:pt modelId="{4D1ACAF6-5EFB-48A9-BC58-AA21732B50D0}" type="pres">
      <dgm:prSet presAssocID="{02867ECB-686A-4239-98D2-5554BAF7A35D}" presName="parTrans" presStyleLbl="bgSibTrans2D1" presStyleIdx="0" presStyleCnt="3" custScaleX="73096" custScaleY="84537" custLinFactNeighborX="17633" custLinFactNeighborY="23583"/>
      <dgm:spPr/>
      <dgm:t>
        <a:bodyPr/>
        <a:lstStyle/>
        <a:p>
          <a:endParaRPr lang="pl-PL"/>
        </a:p>
      </dgm:t>
    </dgm:pt>
    <dgm:pt modelId="{97CCFE96-4FC5-48E4-873E-4E42C277067D}" type="pres">
      <dgm:prSet presAssocID="{3BDE796B-B6F2-4BFE-A1EF-39D837644D49}" presName="node" presStyleLbl="node1" presStyleIdx="0" presStyleCnt="3" custScaleX="148077" custScaleY="112747" custRadScaleRad="141924" custRadScaleInc="-594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4FD7BB-0F5A-4ECA-9842-DECC3688607D}" type="pres">
      <dgm:prSet presAssocID="{510D51F2-2070-4729-A995-2943FA384DBA}" presName="parTrans" presStyleLbl="bgSibTrans2D1" presStyleIdx="1" presStyleCnt="3" custScaleX="68769" custScaleY="99789" custLinFactNeighborX="3715" custLinFactNeighborY="46034"/>
      <dgm:spPr/>
      <dgm:t>
        <a:bodyPr/>
        <a:lstStyle/>
        <a:p>
          <a:endParaRPr lang="pl-PL"/>
        </a:p>
      </dgm:t>
    </dgm:pt>
    <dgm:pt modelId="{42F16650-2D8E-4DBB-96F8-AF11B30F1774}" type="pres">
      <dgm:prSet presAssocID="{27CC6E54-4DB0-4C3D-A3F0-DF13439AC3B2}" presName="node" presStyleLbl="node1" presStyleIdx="1" presStyleCnt="3" custScaleX="117819" custScaleY="102903" custRadScaleRad="99939" custRadScaleInc="-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290D3B-CB0E-4A29-A807-FE4EF43C6BC2}" type="pres">
      <dgm:prSet presAssocID="{47E466F4-FEDE-4A39-AF29-5D8829867EA3}" presName="parTrans" presStyleLbl="bgSibTrans2D1" presStyleIdx="2" presStyleCnt="3" custScaleX="79666" custScaleY="57025" custLinFactNeighborX="-19792" custLinFactNeighborY="-16401"/>
      <dgm:spPr/>
      <dgm:t>
        <a:bodyPr/>
        <a:lstStyle/>
        <a:p>
          <a:endParaRPr lang="pl-PL"/>
        </a:p>
      </dgm:t>
    </dgm:pt>
    <dgm:pt modelId="{07101941-BE41-44EA-A631-94DF88B1B5D4}" type="pres">
      <dgm:prSet presAssocID="{2E28D28C-1F0C-4928-A1D5-195227A5DBAC}" presName="node" presStyleLbl="node1" presStyleIdx="2" presStyleCnt="3" custRadScaleRad="126925" custRadScaleInc="-3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3F8F5BA-7F53-48BD-916B-D5D3ABB49FBF}" type="presOf" srcId="{3BDE796B-B6F2-4BFE-A1EF-39D837644D49}" destId="{97CCFE96-4FC5-48E4-873E-4E42C277067D}" srcOrd="0" destOrd="0" presId="urn:microsoft.com/office/officeart/2005/8/layout/radial4"/>
    <dgm:cxn modelId="{C1AB1957-1901-4355-A599-EA924A0231AD}" type="presOf" srcId="{48F82AFA-4A9B-4A77-A03F-5095231BB6D3}" destId="{0D0C0533-4A20-415D-B622-3C6EECADC20C}" srcOrd="0" destOrd="0" presId="urn:microsoft.com/office/officeart/2005/8/layout/radial4"/>
    <dgm:cxn modelId="{9FF2F3AA-0BDF-4C74-9749-7F85CBD498FD}" srcId="{2D9E8B25-A942-4D1A-A9B5-A89B773418FE}" destId="{27CC6E54-4DB0-4C3D-A3F0-DF13439AC3B2}" srcOrd="1" destOrd="0" parTransId="{510D51F2-2070-4729-A995-2943FA384DBA}" sibTransId="{CD981EC9-AD7A-4852-9D44-1F7B0D364A88}"/>
    <dgm:cxn modelId="{64AF6CB3-34F4-425E-BE6A-0D3357505AFA}" type="presOf" srcId="{510D51F2-2070-4729-A995-2943FA384DBA}" destId="{474FD7BB-0F5A-4ECA-9842-DECC3688607D}" srcOrd="0" destOrd="0" presId="urn:microsoft.com/office/officeart/2005/8/layout/radial4"/>
    <dgm:cxn modelId="{F2AD491D-33C0-47A2-BDCB-D112554E52CD}" type="presOf" srcId="{02867ECB-686A-4239-98D2-5554BAF7A35D}" destId="{4D1ACAF6-5EFB-48A9-BC58-AA21732B50D0}" srcOrd="0" destOrd="0" presId="urn:microsoft.com/office/officeart/2005/8/layout/radial4"/>
    <dgm:cxn modelId="{5192128E-1C11-461B-B65B-EE0ED140E0EA}" srcId="{2D9E8B25-A942-4D1A-A9B5-A89B773418FE}" destId="{2E28D28C-1F0C-4928-A1D5-195227A5DBAC}" srcOrd="2" destOrd="0" parTransId="{47E466F4-FEDE-4A39-AF29-5D8829867EA3}" sibTransId="{9AFDAE27-28B9-46AB-A1EF-0695E041B565}"/>
    <dgm:cxn modelId="{27314F22-B306-4021-828A-1BD33A664940}" srcId="{2D9E8B25-A942-4D1A-A9B5-A89B773418FE}" destId="{3BDE796B-B6F2-4BFE-A1EF-39D837644D49}" srcOrd="0" destOrd="0" parTransId="{02867ECB-686A-4239-98D2-5554BAF7A35D}" sibTransId="{046EB1CA-A9BC-4941-B388-62DAA18278F0}"/>
    <dgm:cxn modelId="{1516F630-BFD3-4B7C-93A2-F2268E754581}" type="presOf" srcId="{2E28D28C-1F0C-4928-A1D5-195227A5DBAC}" destId="{07101941-BE41-44EA-A631-94DF88B1B5D4}" srcOrd="0" destOrd="0" presId="urn:microsoft.com/office/officeart/2005/8/layout/radial4"/>
    <dgm:cxn modelId="{F9792EC0-677F-43EF-930A-73E49AA48006}" srcId="{48F82AFA-4A9B-4A77-A03F-5095231BB6D3}" destId="{2D9E8B25-A942-4D1A-A9B5-A89B773418FE}" srcOrd="0" destOrd="0" parTransId="{D9CE357C-AE01-4698-91E7-1BA19C01CAE1}" sibTransId="{057F8D69-F3A1-48BD-8C25-DF972102673A}"/>
    <dgm:cxn modelId="{D04A941E-9FB6-4D91-9B02-852446E73766}" type="presOf" srcId="{2D9E8B25-A942-4D1A-A9B5-A89B773418FE}" destId="{C87336E2-4049-4827-8833-E5D6145FF328}" srcOrd="0" destOrd="0" presId="urn:microsoft.com/office/officeart/2005/8/layout/radial4"/>
    <dgm:cxn modelId="{ABD35E04-2CCE-44BD-A6D0-293C61316C05}" type="presOf" srcId="{47E466F4-FEDE-4A39-AF29-5D8829867EA3}" destId="{CC290D3B-CB0E-4A29-A807-FE4EF43C6BC2}" srcOrd="0" destOrd="0" presId="urn:microsoft.com/office/officeart/2005/8/layout/radial4"/>
    <dgm:cxn modelId="{E4EC3064-68A9-4FCC-96F8-24096CAC5E58}" type="presOf" srcId="{27CC6E54-4DB0-4C3D-A3F0-DF13439AC3B2}" destId="{42F16650-2D8E-4DBB-96F8-AF11B30F1774}" srcOrd="0" destOrd="0" presId="urn:microsoft.com/office/officeart/2005/8/layout/radial4"/>
    <dgm:cxn modelId="{A9E7E0E1-8ACC-4236-9A43-F8B40554A75A}" type="presParOf" srcId="{0D0C0533-4A20-415D-B622-3C6EECADC20C}" destId="{C87336E2-4049-4827-8833-E5D6145FF328}" srcOrd="0" destOrd="0" presId="urn:microsoft.com/office/officeart/2005/8/layout/radial4"/>
    <dgm:cxn modelId="{25FDA73D-6C44-4AB7-96CD-1A16DBA19247}" type="presParOf" srcId="{0D0C0533-4A20-415D-B622-3C6EECADC20C}" destId="{4D1ACAF6-5EFB-48A9-BC58-AA21732B50D0}" srcOrd="1" destOrd="0" presId="urn:microsoft.com/office/officeart/2005/8/layout/radial4"/>
    <dgm:cxn modelId="{123E2730-ACDE-4546-90F7-9555C866F5CB}" type="presParOf" srcId="{0D0C0533-4A20-415D-B622-3C6EECADC20C}" destId="{97CCFE96-4FC5-48E4-873E-4E42C277067D}" srcOrd="2" destOrd="0" presId="urn:microsoft.com/office/officeart/2005/8/layout/radial4"/>
    <dgm:cxn modelId="{5377066D-1538-496D-9FB0-931130535939}" type="presParOf" srcId="{0D0C0533-4A20-415D-B622-3C6EECADC20C}" destId="{474FD7BB-0F5A-4ECA-9842-DECC3688607D}" srcOrd="3" destOrd="0" presId="urn:microsoft.com/office/officeart/2005/8/layout/radial4"/>
    <dgm:cxn modelId="{05D1B2A4-AAF3-42EB-976D-FB8AA3EA120A}" type="presParOf" srcId="{0D0C0533-4A20-415D-B622-3C6EECADC20C}" destId="{42F16650-2D8E-4DBB-96F8-AF11B30F1774}" srcOrd="4" destOrd="0" presId="urn:microsoft.com/office/officeart/2005/8/layout/radial4"/>
    <dgm:cxn modelId="{ED7D3A7A-07A7-4E79-B142-6018074E0BD2}" type="presParOf" srcId="{0D0C0533-4A20-415D-B622-3C6EECADC20C}" destId="{CC290D3B-CB0E-4A29-A807-FE4EF43C6BC2}" srcOrd="5" destOrd="0" presId="urn:microsoft.com/office/officeart/2005/8/layout/radial4"/>
    <dgm:cxn modelId="{847B638E-BE34-427E-B0AA-5C0E69878969}" type="presParOf" srcId="{0D0C0533-4A20-415D-B622-3C6EECADC20C}" destId="{07101941-BE41-44EA-A631-94DF88B1B5D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8C3097-8735-490E-8910-A4D08E2799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B623E19-4C7D-4E38-82FC-9798B88C95AD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sz="3200" dirty="0"/>
            <a:t>Profilaktyka chorób nowotworowych „Nie trać głowy – program profilaktyki i wczesnego wykrywania nowotworów głowy i szyi”</a:t>
          </a:r>
        </a:p>
      </dgm:t>
    </dgm:pt>
    <dgm:pt modelId="{D90E0479-B29E-4738-867B-2623E8517655}" type="parTrans" cxnId="{E86F04B5-5246-468F-BFBE-36933249BC1F}">
      <dgm:prSet/>
      <dgm:spPr/>
      <dgm:t>
        <a:bodyPr/>
        <a:lstStyle/>
        <a:p>
          <a:endParaRPr lang="pl-PL"/>
        </a:p>
      </dgm:t>
    </dgm:pt>
    <dgm:pt modelId="{C96A3644-E07D-4AAC-A766-C84BD8D91ED4}" type="sibTrans" cxnId="{E86F04B5-5246-468F-BFBE-36933249BC1F}">
      <dgm:prSet/>
      <dgm:spPr/>
      <dgm:t>
        <a:bodyPr/>
        <a:lstStyle/>
        <a:p>
          <a:endParaRPr lang="pl-PL"/>
        </a:p>
      </dgm:t>
    </dgm:pt>
    <dgm:pt modelId="{CF0BFEFE-96B6-40B5-81B4-9105857862E8}">
      <dgm:prSet phldrT="[Tekst]" custT="1"/>
      <dgm:spPr/>
      <dgm:t>
        <a:bodyPr/>
        <a:lstStyle/>
        <a:p>
          <a:endParaRPr lang="pl-PL" sz="2500" dirty="0"/>
        </a:p>
      </dgm:t>
    </dgm:pt>
    <dgm:pt modelId="{741A8268-AEA3-44A4-BD42-64C13BEFBF08}" type="parTrans" cxnId="{44072F47-AFC2-46DF-913A-B6D3A51E8CC6}">
      <dgm:prSet/>
      <dgm:spPr/>
      <dgm:t>
        <a:bodyPr/>
        <a:lstStyle/>
        <a:p>
          <a:endParaRPr lang="pl-PL"/>
        </a:p>
      </dgm:t>
    </dgm:pt>
    <dgm:pt modelId="{7AA4FD62-7E7D-4F11-A17C-0B1CA64F370D}" type="sibTrans" cxnId="{44072F47-AFC2-46DF-913A-B6D3A51E8CC6}">
      <dgm:prSet/>
      <dgm:spPr/>
      <dgm:t>
        <a:bodyPr/>
        <a:lstStyle/>
        <a:p>
          <a:endParaRPr lang="pl-PL"/>
        </a:p>
      </dgm:t>
    </dgm:pt>
    <dgm:pt modelId="{DA60F955-B2B8-4B42-8714-7F2EA405E090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l-PL" sz="4000" dirty="0"/>
            <a:t>Profilaktyka chorób </a:t>
          </a:r>
          <a:r>
            <a:rPr lang="pl-PL" sz="4000" dirty="0" err="1"/>
            <a:t>odkleszczowych</a:t>
          </a:r>
          <a:endParaRPr lang="pl-PL" sz="4000" dirty="0"/>
        </a:p>
      </dgm:t>
    </dgm:pt>
    <dgm:pt modelId="{AD1B3BD4-1888-4CF6-B0AF-5222E6D52AF2}" type="parTrans" cxnId="{31468E24-B5B1-47F7-A12B-7D8FBE35863E}">
      <dgm:prSet/>
      <dgm:spPr/>
      <dgm:t>
        <a:bodyPr/>
        <a:lstStyle/>
        <a:p>
          <a:endParaRPr lang="pl-PL"/>
        </a:p>
      </dgm:t>
    </dgm:pt>
    <dgm:pt modelId="{7FCAD442-E98F-4BB5-ABD2-FD7220A6BF98}" type="sibTrans" cxnId="{31468E24-B5B1-47F7-A12B-7D8FBE35863E}">
      <dgm:prSet/>
      <dgm:spPr/>
      <dgm:t>
        <a:bodyPr/>
        <a:lstStyle/>
        <a:p>
          <a:endParaRPr lang="pl-PL"/>
        </a:p>
      </dgm:t>
    </dgm:pt>
    <dgm:pt modelId="{655225A8-0D67-416E-8E29-DAAD8A0CF671}">
      <dgm:prSet phldrT="[Tekst]" custT="1"/>
      <dgm:spPr/>
      <dgm:t>
        <a:bodyPr/>
        <a:lstStyle/>
        <a:p>
          <a:endParaRPr lang="pl-PL" sz="2500" dirty="0"/>
        </a:p>
      </dgm:t>
    </dgm:pt>
    <dgm:pt modelId="{406AC844-9D21-45D2-A3FC-4DFE839FD881}" type="parTrans" cxnId="{28D7C174-DBCC-4973-B1C8-F5DFA81CD689}">
      <dgm:prSet/>
      <dgm:spPr/>
      <dgm:t>
        <a:bodyPr/>
        <a:lstStyle/>
        <a:p>
          <a:endParaRPr lang="pl-PL"/>
        </a:p>
      </dgm:t>
    </dgm:pt>
    <dgm:pt modelId="{5240B1F0-4B8E-42C1-9EEE-6810ED779708}" type="sibTrans" cxnId="{28D7C174-DBCC-4973-B1C8-F5DFA81CD689}">
      <dgm:prSet/>
      <dgm:spPr/>
      <dgm:t>
        <a:bodyPr/>
        <a:lstStyle/>
        <a:p>
          <a:endParaRPr lang="pl-PL"/>
        </a:p>
      </dgm:t>
    </dgm:pt>
    <dgm:pt modelId="{81DE454E-4707-4865-A542-820ADF6BAB88}">
      <dgm:prSet phldrT="[Tekst]" custT="1"/>
      <dgm:spPr>
        <a:solidFill>
          <a:srgbClr val="3366CC"/>
        </a:solidFill>
      </dgm:spPr>
      <dgm:t>
        <a:bodyPr/>
        <a:lstStyle/>
        <a:p>
          <a:r>
            <a:rPr lang="pl-PL" sz="4000" dirty="0"/>
            <a:t>Profilaktyka chorób układu krążenia – „Sercu na ratunek”</a:t>
          </a:r>
        </a:p>
      </dgm:t>
    </dgm:pt>
    <dgm:pt modelId="{7FA03790-AF8F-47BB-92AD-41111118D590}" type="parTrans" cxnId="{493937ED-1434-475A-A4AA-C2367FD04C84}">
      <dgm:prSet/>
      <dgm:spPr/>
      <dgm:t>
        <a:bodyPr/>
        <a:lstStyle/>
        <a:p>
          <a:endParaRPr lang="pl-PL"/>
        </a:p>
      </dgm:t>
    </dgm:pt>
    <dgm:pt modelId="{B8F65C17-2427-452E-8F38-68E1BEE9F65C}" type="sibTrans" cxnId="{493937ED-1434-475A-A4AA-C2367FD04C84}">
      <dgm:prSet/>
      <dgm:spPr/>
      <dgm:t>
        <a:bodyPr/>
        <a:lstStyle/>
        <a:p>
          <a:endParaRPr lang="pl-PL"/>
        </a:p>
      </dgm:t>
    </dgm:pt>
    <dgm:pt modelId="{DF3C46A6-32DF-4062-8428-6364E0770D16}">
      <dgm:prSet phldrT="[Teks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sz="2800" dirty="0"/>
            <a:t>Profilaktyka nowotworów skóry – „Wdrożenie programu profilaktyki czerniaka, raka </a:t>
          </a:r>
          <a:r>
            <a:rPr lang="pl-PL" sz="2800" dirty="0" err="1"/>
            <a:t>podstawnokomórkowego</a:t>
          </a:r>
          <a:r>
            <a:rPr lang="pl-PL" sz="2800" dirty="0"/>
            <a:t>, raka płaskonabłonkowego i innych nowotworów skóry oraz stanów ich poprzedzających”</a:t>
          </a:r>
        </a:p>
      </dgm:t>
    </dgm:pt>
    <dgm:pt modelId="{021207B4-4A58-4C2B-B592-444771FF660B}" type="parTrans" cxnId="{87E7F652-7D06-42B8-A61E-73FD7A4BED25}">
      <dgm:prSet/>
      <dgm:spPr/>
      <dgm:t>
        <a:bodyPr/>
        <a:lstStyle/>
        <a:p>
          <a:endParaRPr lang="pl-PL"/>
        </a:p>
      </dgm:t>
    </dgm:pt>
    <dgm:pt modelId="{31001073-84FE-4820-B0CF-06CF3E9E2F13}" type="sibTrans" cxnId="{87E7F652-7D06-42B8-A61E-73FD7A4BED25}">
      <dgm:prSet/>
      <dgm:spPr/>
      <dgm:t>
        <a:bodyPr/>
        <a:lstStyle/>
        <a:p>
          <a:endParaRPr lang="pl-PL"/>
        </a:p>
      </dgm:t>
    </dgm:pt>
    <dgm:pt modelId="{023621A2-2FB0-4619-90DB-D6BC338E89B2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sz="4000" dirty="0"/>
            <a:t>Program  profilaktyki osteoporozy</a:t>
          </a:r>
        </a:p>
      </dgm:t>
    </dgm:pt>
    <dgm:pt modelId="{77AB17B5-B928-4147-A87F-DA28A59E94FE}" type="parTrans" cxnId="{0C423FDF-194F-4398-B4D5-92BFCAD711B6}">
      <dgm:prSet/>
      <dgm:spPr/>
      <dgm:t>
        <a:bodyPr/>
        <a:lstStyle/>
        <a:p>
          <a:endParaRPr lang="pl-PL"/>
        </a:p>
      </dgm:t>
    </dgm:pt>
    <dgm:pt modelId="{A4D80244-F720-4470-A4FE-9A46889B174E}" type="sibTrans" cxnId="{0C423FDF-194F-4398-B4D5-92BFCAD711B6}">
      <dgm:prSet/>
      <dgm:spPr/>
      <dgm:t>
        <a:bodyPr/>
        <a:lstStyle/>
        <a:p>
          <a:endParaRPr lang="pl-PL"/>
        </a:p>
      </dgm:t>
    </dgm:pt>
    <dgm:pt modelId="{6F29AE1D-2E4A-4FAB-BD3F-9DD8C78CA927}" type="pres">
      <dgm:prSet presAssocID="{0A8C3097-8735-490E-8910-A4D08E2799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2C9DEC0-BA6E-4111-938E-4E69E5A7FFA5}" type="pres">
      <dgm:prSet presAssocID="{7B623E19-4C7D-4E38-82FC-9798B88C95AD}" presName="parentText" presStyleLbl="node1" presStyleIdx="0" presStyleCnt="5" custScaleX="85438" custScaleY="102139" custLinFactNeighborX="-8448" custLinFactNeighborY="-1184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8790DE-FDED-4050-999A-054647123E5D}" type="pres">
      <dgm:prSet presAssocID="{7B623E19-4C7D-4E38-82FC-9798B88C95A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3FE31B-92D3-415F-8C25-4D6E77579281}" type="pres">
      <dgm:prSet presAssocID="{DA60F955-B2B8-4B42-8714-7F2EA405E090}" presName="parentText" presStyleLbl="node1" presStyleIdx="1" presStyleCnt="5" custScaleX="85587" custScaleY="51172" custLinFactNeighborX="-6803" custLinFactNeighborY="-6147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18D80E-9255-4EC6-BF07-B058C37F6BCC}" type="pres">
      <dgm:prSet presAssocID="{DA60F955-B2B8-4B42-8714-7F2EA405E09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92A274-A38F-4228-8ECE-798ACFFFFC25}" type="pres">
      <dgm:prSet presAssocID="{81DE454E-4707-4865-A542-820ADF6BAB88}" presName="parentText" presStyleLbl="node1" presStyleIdx="2" presStyleCnt="5" custScaleX="86474" custScaleY="46915" custLinFactY="26956" custLinFactNeighborX="-720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782F68-8976-4F1B-8AC9-C3E1D7F96CA5}" type="pres">
      <dgm:prSet presAssocID="{B8F65C17-2427-452E-8F38-68E1BEE9F65C}" presName="spacer" presStyleCnt="0"/>
      <dgm:spPr/>
    </dgm:pt>
    <dgm:pt modelId="{13CAFAB0-82F4-4B91-A7A2-93880FFA3A01}" type="pres">
      <dgm:prSet presAssocID="{DF3C46A6-32DF-4062-8428-6364E0770D16}" presName="parentText" presStyleLbl="node1" presStyleIdx="3" presStyleCnt="5" custScaleX="85007" custScaleY="122494" custLinFactY="66031" custLinFactNeighborX="-75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04088D-B4BC-48DF-85BC-FE5104C23105}" type="pres">
      <dgm:prSet presAssocID="{31001073-84FE-4820-B0CF-06CF3E9E2F13}" presName="spacer" presStyleCnt="0"/>
      <dgm:spPr/>
    </dgm:pt>
    <dgm:pt modelId="{57EA2848-4B50-4D6C-ABBB-A0EE9C3B3B53}" type="pres">
      <dgm:prSet presAssocID="{023621A2-2FB0-4619-90DB-D6BC338E89B2}" presName="parentText" presStyleLbl="node1" presStyleIdx="4" presStyleCnt="5" custScaleX="86140" custScaleY="77989" custLinFactY="-236929" custLinFactNeighborX="-6860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883394D-C953-4BD7-BC9C-D6A1B82D7391}" type="presOf" srcId="{0A8C3097-8735-490E-8910-A4D08E27992C}" destId="{6F29AE1D-2E4A-4FAB-BD3F-9DD8C78CA927}" srcOrd="0" destOrd="0" presId="urn:microsoft.com/office/officeart/2005/8/layout/vList2"/>
    <dgm:cxn modelId="{0C423FDF-194F-4398-B4D5-92BFCAD711B6}" srcId="{0A8C3097-8735-490E-8910-A4D08E27992C}" destId="{023621A2-2FB0-4619-90DB-D6BC338E89B2}" srcOrd="4" destOrd="0" parTransId="{77AB17B5-B928-4147-A87F-DA28A59E94FE}" sibTransId="{A4D80244-F720-4470-A4FE-9A46889B174E}"/>
    <dgm:cxn modelId="{9F57DC7D-F31C-4F17-BB38-51259894D8D8}" type="presOf" srcId="{CF0BFEFE-96B6-40B5-81B4-9105857862E8}" destId="{0D8790DE-FDED-4050-999A-054647123E5D}" srcOrd="0" destOrd="0" presId="urn:microsoft.com/office/officeart/2005/8/layout/vList2"/>
    <dgm:cxn modelId="{E86F04B5-5246-468F-BFBE-36933249BC1F}" srcId="{0A8C3097-8735-490E-8910-A4D08E27992C}" destId="{7B623E19-4C7D-4E38-82FC-9798B88C95AD}" srcOrd="0" destOrd="0" parTransId="{D90E0479-B29E-4738-867B-2623E8517655}" sibTransId="{C96A3644-E07D-4AAC-A766-C84BD8D91ED4}"/>
    <dgm:cxn modelId="{D8D87CB0-837C-4A3E-891F-B87B4896ACC5}" type="presOf" srcId="{DF3C46A6-32DF-4062-8428-6364E0770D16}" destId="{13CAFAB0-82F4-4B91-A7A2-93880FFA3A01}" srcOrd="0" destOrd="0" presId="urn:microsoft.com/office/officeart/2005/8/layout/vList2"/>
    <dgm:cxn modelId="{28D7C174-DBCC-4973-B1C8-F5DFA81CD689}" srcId="{DA60F955-B2B8-4B42-8714-7F2EA405E090}" destId="{655225A8-0D67-416E-8E29-DAAD8A0CF671}" srcOrd="0" destOrd="0" parTransId="{406AC844-9D21-45D2-A3FC-4DFE839FD881}" sibTransId="{5240B1F0-4B8E-42C1-9EEE-6810ED779708}"/>
    <dgm:cxn modelId="{854893E1-3316-41BF-B3CC-504848DADD49}" type="presOf" srcId="{655225A8-0D67-416E-8E29-DAAD8A0CF671}" destId="{CB18D80E-9255-4EC6-BF07-B058C37F6BCC}" srcOrd="0" destOrd="0" presId="urn:microsoft.com/office/officeart/2005/8/layout/vList2"/>
    <dgm:cxn modelId="{44072F47-AFC2-46DF-913A-B6D3A51E8CC6}" srcId="{7B623E19-4C7D-4E38-82FC-9798B88C95AD}" destId="{CF0BFEFE-96B6-40B5-81B4-9105857862E8}" srcOrd="0" destOrd="0" parTransId="{741A8268-AEA3-44A4-BD42-64C13BEFBF08}" sibTransId="{7AA4FD62-7E7D-4F11-A17C-0B1CA64F370D}"/>
    <dgm:cxn modelId="{04171CE8-75BF-4A6A-BC88-221554BE4061}" type="presOf" srcId="{81DE454E-4707-4865-A542-820ADF6BAB88}" destId="{1792A274-A38F-4228-8ECE-798ACFFFFC25}" srcOrd="0" destOrd="0" presId="urn:microsoft.com/office/officeart/2005/8/layout/vList2"/>
    <dgm:cxn modelId="{277CFA52-71B2-4102-9093-53EBF81377FC}" type="presOf" srcId="{023621A2-2FB0-4619-90DB-D6BC338E89B2}" destId="{57EA2848-4B50-4D6C-ABBB-A0EE9C3B3B53}" srcOrd="0" destOrd="0" presId="urn:microsoft.com/office/officeart/2005/8/layout/vList2"/>
    <dgm:cxn modelId="{31468E24-B5B1-47F7-A12B-7D8FBE35863E}" srcId="{0A8C3097-8735-490E-8910-A4D08E27992C}" destId="{DA60F955-B2B8-4B42-8714-7F2EA405E090}" srcOrd="1" destOrd="0" parTransId="{AD1B3BD4-1888-4CF6-B0AF-5222E6D52AF2}" sibTransId="{7FCAD442-E98F-4BB5-ABD2-FD7220A6BF98}"/>
    <dgm:cxn modelId="{FEF60638-003E-431C-B449-F2560A25FE98}" type="presOf" srcId="{DA60F955-B2B8-4B42-8714-7F2EA405E090}" destId="{7C3FE31B-92D3-415F-8C25-4D6E77579281}" srcOrd="0" destOrd="0" presId="urn:microsoft.com/office/officeart/2005/8/layout/vList2"/>
    <dgm:cxn modelId="{493937ED-1434-475A-A4AA-C2367FD04C84}" srcId="{0A8C3097-8735-490E-8910-A4D08E27992C}" destId="{81DE454E-4707-4865-A542-820ADF6BAB88}" srcOrd="2" destOrd="0" parTransId="{7FA03790-AF8F-47BB-92AD-41111118D590}" sibTransId="{B8F65C17-2427-452E-8F38-68E1BEE9F65C}"/>
    <dgm:cxn modelId="{87E7F652-7D06-42B8-A61E-73FD7A4BED25}" srcId="{0A8C3097-8735-490E-8910-A4D08E27992C}" destId="{DF3C46A6-32DF-4062-8428-6364E0770D16}" srcOrd="3" destOrd="0" parTransId="{021207B4-4A58-4C2B-B592-444771FF660B}" sibTransId="{31001073-84FE-4820-B0CF-06CF3E9E2F13}"/>
    <dgm:cxn modelId="{C2BAC171-96A5-4664-9D4F-246365F71E7C}" type="presOf" srcId="{7B623E19-4C7D-4E38-82FC-9798B88C95AD}" destId="{82C9DEC0-BA6E-4111-938E-4E69E5A7FFA5}" srcOrd="0" destOrd="0" presId="urn:microsoft.com/office/officeart/2005/8/layout/vList2"/>
    <dgm:cxn modelId="{D3D49E00-8945-4D7E-BB3C-6F7CBA5DD802}" type="presParOf" srcId="{6F29AE1D-2E4A-4FAB-BD3F-9DD8C78CA927}" destId="{82C9DEC0-BA6E-4111-938E-4E69E5A7FFA5}" srcOrd="0" destOrd="0" presId="urn:microsoft.com/office/officeart/2005/8/layout/vList2"/>
    <dgm:cxn modelId="{9D608107-BF65-41FF-8146-B794925F2D8E}" type="presParOf" srcId="{6F29AE1D-2E4A-4FAB-BD3F-9DD8C78CA927}" destId="{0D8790DE-FDED-4050-999A-054647123E5D}" srcOrd="1" destOrd="0" presId="urn:microsoft.com/office/officeart/2005/8/layout/vList2"/>
    <dgm:cxn modelId="{88A9037C-6AF0-4DD1-903B-94AE8D8F698C}" type="presParOf" srcId="{6F29AE1D-2E4A-4FAB-BD3F-9DD8C78CA927}" destId="{7C3FE31B-92D3-415F-8C25-4D6E77579281}" srcOrd="2" destOrd="0" presId="urn:microsoft.com/office/officeart/2005/8/layout/vList2"/>
    <dgm:cxn modelId="{F220B5EA-5448-4F9F-AA5F-2D7D241766B5}" type="presParOf" srcId="{6F29AE1D-2E4A-4FAB-BD3F-9DD8C78CA927}" destId="{CB18D80E-9255-4EC6-BF07-B058C37F6BCC}" srcOrd="3" destOrd="0" presId="urn:microsoft.com/office/officeart/2005/8/layout/vList2"/>
    <dgm:cxn modelId="{E7711284-2892-41D3-AACA-9BF384B6DED6}" type="presParOf" srcId="{6F29AE1D-2E4A-4FAB-BD3F-9DD8C78CA927}" destId="{1792A274-A38F-4228-8ECE-798ACFFFFC25}" srcOrd="4" destOrd="0" presId="urn:microsoft.com/office/officeart/2005/8/layout/vList2"/>
    <dgm:cxn modelId="{D5BC07CC-0A17-467A-A1B6-E938E2C570FD}" type="presParOf" srcId="{6F29AE1D-2E4A-4FAB-BD3F-9DD8C78CA927}" destId="{12782F68-8976-4F1B-8AC9-C3E1D7F96CA5}" srcOrd="5" destOrd="0" presId="urn:microsoft.com/office/officeart/2005/8/layout/vList2"/>
    <dgm:cxn modelId="{713E6E7B-E768-423D-BDD8-369AD7E9EE15}" type="presParOf" srcId="{6F29AE1D-2E4A-4FAB-BD3F-9DD8C78CA927}" destId="{13CAFAB0-82F4-4B91-A7A2-93880FFA3A01}" srcOrd="6" destOrd="0" presId="urn:microsoft.com/office/officeart/2005/8/layout/vList2"/>
    <dgm:cxn modelId="{FBE20F38-D319-4D8D-AFB9-4C19EB4A8385}" type="presParOf" srcId="{6F29AE1D-2E4A-4FAB-BD3F-9DD8C78CA927}" destId="{2A04088D-B4BC-48DF-85BC-FE5104C23105}" srcOrd="7" destOrd="0" presId="urn:microsoft.com/office/officeart/2005/8/layout/vList2"/>
    <dgm:cxn modelId="{650B88B8-0BB1-4DAC-81F6-4B24792D619C}" type="presParOf" srcId="{6F29AE1D-2E4A-4FAB-BD3F-9DD8C78CA927}" destId="{57EA2848-4B50-4D6C-ABBB-A0EE9C3B3B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F82AFA-4A9B-4A77-A03F-5095231BB6D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D9E8B25-A942-4D1A-A9B5-A89B773418FE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4800" dirty="0">
              <a:solidFill>
                <a:schemeClr val="tx1"/>
              </a:solidFill>
            </a:rPr>
            <a:t>SPOTKANIA Z PIOTREM</a:t>
          </a:r>
        </a:p>
      </dgm:t>
    </dgm:pt>
    <dgm:pt modelId="{D9CE357C-AE01-4698-91E7-1BA19C01CAE1}" type="parTrans" cxnId="{F9792EC0-677F-43EF-930A-73E49AA48006}">
      <dgm:prSet/>
      <dgm:spPr/>
      <dgm:t>
        <a:bodyPr/>
        <a:lstStyle/>
        <a:p>
          <a:endParaRPr lang="pl-PL"/>
        </a:p>
      </dgm:t>
    </dgm:pt>
    <dgm:pt modelId="{057F8D69-F3A1-48BD-8C25-DF972102673A}" type="sibTrans" cxnId="{F9792EC0-677F-43EF-930A-73E49AA48006}">
      <dgm:prSet/>
      <dgm:spPr/>
      <dgm:t>
        <a:bodyPr/>
        <a:lstStyle/>
        <a:p>
          <a:endParaRPr lang="pl-PL"/>
        </a:p>
      </dgm:t>
    </dgm:pt>
    <dgm:pt modelId="{3BDE796B-B6F2-4BFE-A1EF-39D837644D49}">
      <dgm:prSet phldrT="[Teks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l-PL" dirty="0"/>
            <a:t>nawiązanie współpracy z psychologiem – podpisanie umowy o współpracy</a:t>
          </a:r>
        </a:p>
      </dgm:t>
    </dgm:pt>
    <dgm:pt modelId="{02867ECB-686A-4239-98D2-5554BAF7A35D}" type="parTrans" cxnId="{27314F22-B306-4021-828A-1BD33A664940}">
      <dgm:prSet/>
      <dgm:spPr/>
      <dgm:t>
        <a:bodyPr/>
        <a:lstStyle/>
        <a:p>
          <a:endParaRPr lang="pl-PL"/>
        </a:p>
      </dgm:t>
    </dgm:pt>
    <dgm:pt modelId="{046EB1CA-A9BC-4941-B388-62DAA18278F0}" type="sibTrans" cxnId="{27314F22-B306-4021-828A-1BD33A664940}">
      <dgm:prSet/>
      <dgm:spPr/>
      <dgm:t>
        <a:bodyPr/>
        <a:lstStyle/>
        <a:p>
          <a:endParaRPr lang="pl-PL"/>
        </a:p>
      </dgm:t>
    </dgm:pt>
    <dgm:pt modelId="{27CC6E54-4DB0-4C3D-A3F0-DF13439AC3B2}">
      <dgm:prSet phldrT="[Tekst]"/>
      <dgm:spPr>
        <a:solidFill>
          <a:srgbClr val="0099CC"/>
        </a:solidFill>
      </dgm:spPr>
      <dgm:t>
        <a:bodyPr/>
        <a:lstStyle/>
        <a:p>
          <a:r>
            <a:rPr lang="pl-PL" dirty="0"/>
            <a:t>kampania informacyjna/ przedstawienie się psychologa</a:t>
          </a:r>
        </a:p>
      </dgm:t>
    </dgm:pt>
    <dgm:pt modelId="{510D51F2-2070-4729-A995-2943FA384DBA}" type="parTrans" cxnId="{9FF2F3AA-0BDF-4C74-9749-7F85CBD498FD}">
      <dgm:prSet/>
      <dgm:spPr/>
      <dgm:t>
        <a:bodyPr/>
        <a:lstStyle/>
        <a:p>
          <a:endParaRPr lang="pl-PL"/>
        </a:p>
      </dgm:t>
    </dgm:pt>
    <dgm:pt modelId="{CD981EC9-AD7A-4852-9D44-1F7B0D364A88}" type="sibTrans" cxnId="{9FF2F3AA-0BDF-4C74-9749-7F85CBD498FD}">
      <dgm:prSet/>
      <dgm:spPr/>
      <dgm:t>
        <a:bodyPr/>
        <a:lstStyle/>
        <a:p>
          <a:endParaRPr lang="pl-PL"/>
        </a:p>
      </dgm:t>
    </dgm:pt>
    <dgm:pt modelId="{2E28D28C-1F0C-4928-A1D5-195227A5DBAC}">
      <dgm:prSet phldrT="[Tekst]"/>
      <dgm:spPr/>
      <dgm:t>
        <a:bodyPr/>
        <a:lstStyle/>
        <a:p>
          <a:r>
            <a:rPr lang="pl-PL" dirty="0"/>
            <a:t>umawianie spotkań z psychologiem on-line</a:t>
          </a:r>
        </a:p>
      </dgm:t>
      <dgm:extLst>
        <a:ext uri="{E40237B7-FDA0-4F09-8148-C483321AD2D9}">
          <dgm14:cNvPr xmlns:dgm14="http://schemas.microsoft.com/office/drawing/2010/diagram" id="0" name="" descr="Diagram. W centralnym punkcie są spotkania z Piotrem. Do tego miejsca skierowane są inne elementy diagramu. Pierwszy: nawiązanie współpracy z psychologiem – podpisanie umowy o współpracy. Drugi: zapewnienie anonimowości pracownikom – stworzenie elektronicznego kalendarza zapisów obsługiwanego bezpośrednio przez psychologa. Trzeci: kampania informacyjna/ przedstawienie się psychologa. Czwarty: umawianie spotkań z psychologiem on-line."/>
        </a:ext>
      </dgm:extLst>
    </dgm:pt>
    <dgm:pt modelId="{47E466F4-FEDE-4A39-AF29-5D8829867EA3}" type="parTrans" cxnId="{5192128E-1C11-461B-B65B-EE0ED140E0EA}">
      <dgm:prSet/>
      <dgm:spPr/>
      <dgm:t>
        <a:bodyPr/>
        <a:lstStyle/>
        <a:p>
          <a:endParaRPr lang="pl-PL"/>
        </a:p>
      </dgm:t>
    </dgm:pt>
    <dgm:pt modelId="{9AFDAE27-28B9-46AB-A1EF-0695E041B565}" type="sibTrans" cxnId="{5192128E-1C11-461B-B65B-EE0ED140E0EA}">
      <dgm:prSet/>
      <dgm:spPr/>
      <dgm:t>
        <a:bodyPr/>
        <a:lstStyle/>
        <a:p>
          <a:endParaRPr lang="pl-PL"/>
        </a:p>
      </dgm:t>
    </dgm:pt>
    <dgm:pt modelId="{967728D2-EA9A-46C0-B566-9B0C3C5EE823}">
      <dgm:prSet phldrT="[Tekst]"/>
      <dgm:spPr/>
      <dgm:t>
        <a:bodyPr/>
        <a:lstStyle/>
        <a:p>
          <a:endParaRPr lang="pl-PL" dirty="0"/>
        </a:p>
      </dgm:t>
    </dgm:pt>
    <dgm:pt modelId="{7032D3FB-077F-4F69-823D-ABB23046D6B0}" type="parTrans" cxnId="{C0DECEEB-43F9-4317-B004-1CF608DA2F4E}">
      <dgm:prSet custLinFactNeighborX="-9495" custLinFactNeighborY="25784"/>
      <dgm:spPr/>
      <dgm:t>
        <a:bodyPr/>
        <a:lstStyle/>
        <a:p>
          <a:endParaRPr lang="pl-PL"/>
        </a:p>
      </dgm:t>
    </dgm:pt>
    <dgm:pt modelId="{6F355AC8-F060-4269-9E2C-02F9699AA27F}" type="sibTrans" cxnId="{C0DECEEB-43F9-4317-B004-1CF608DA2F4E}">
      <dgm:prSet/>
      <dgm:spPr/>
      <dgm:t>
        <a:bodyPr/>
        <a:lstStyle/>
        <a:p>
          <a:endParaRPr lang="pl-PL"/>
        </a:p>
      </dgm:t>
    </dgm:pt>
    <dgm:pt modelId="{32902878-08B0-4C91-86B8-F4ABED19D6AA}">
      <dgm:prSet phldrT="[Tekst]" custRadScaleRad="99939" custRadScaleInc="-44"/>
      <dgm:spPr>
        <a:solidFill>
          <a:srgbClr val="00B050"/>
        </a:solidFill>
      </dgm:spPr>
      <dgm:t>
        <a:bodyPr/>
        <a:lstStyle/>
        <a:p>
          <a:endParaRPr lang="pl-PL"/>
        </a:p>
      </dgm:t>
    </dgm:pt>
    <dgm:pt modelId="{4436948F-8DA9-40DB-88A3-6EDF2B172145}" type="parTrans" cxnId="{30FF408B-2EFB-4BEF-8984-CB11F12D7E9B}">
      <dgm:prSet/>
      <dgm:spPr/>
      <dgm:t>
        <a:bodyPr/>
        <a:lstStyle/>
        <a:p>
          <a:endParaRPr lang="pl-PL"/>
        </a:p>
      </dgm:t>
    </dgm:pt>
    <dgm:pt modelId="{03E75E36-0F9C-438F-B7DC-9B77472DF231}" type="sibTrans" cxnId="{30FF408B-2EFB-4BEF-8984-CB11F12D7E9B}">
      <dgm:prSet/>
      <dgm:spPr/>
      <dgm:t>
        <a:bodyPr/>
        <a:lstStyle/>
        <a:p>
          <a:endParaRPr lang="pl-PL"/>
        </a:p>
      </dgm:t>
    </dgm:pt>
    <dgm:pt modelId="{D5F0475E-748D-4A39-9285-0D236F1F6F17}">
      <dgm:prSet/>
      <dgm:spPr/>
      <dgm:t>
        <a:bodyPr/>
        <a:lstStyle/>
        <a:p>
          <a:endParaRPr lang="pl-PL"/>
        </a:p>
      </dgm:t>
    </dgm:pt>
    <dgm:pt modelId="{68594E4F-0B67-4599-A863-10A8FDA04F21}" type="parTrans" cxnId="{0F659B1D-DD74-4155-ABE3-F4966D5AF4D4}">
      <dgm:prSet/>
      <dgm:spPr/>
      <dgm:t>
        <a:bodyPr/>
        <a:lstStyle/>
        <a:p>
          <a:endParaRPr lang="pl-PL"/>
        </a:p>
      </dgm:t>
    </dgm:pt>
    <dgm:pt modelId="{596AE680-6FEF-478C-B394-75DD541358B4}" type="sibTrans" cxnId="{0F659B1D-DD74-4155-ABE3-F4966D5AF4D4}">
      <dgm:prSet/>
      <dgm:spPr/>
      <dgm:t>
        <a:bodyPr/>
        <a:lstStyle/>
        <a:p>
          <a:endParaRPr lang="pl-PL"/>
        </a:p>
      </dgm:t>
    </dgm:pt>
    <dgm:pt modelId="{FE5B8598-D514-4020-9DA5-81B16950A11B}">
      <dgm:prSet/>
      <dgm:spPr/>
      <dgm:t>
        <a:bodyPr/>
        <a:lstStyle/>
        <a:p>
          <a:endParaRPr lang="pl-PL"/>
        </a:p>
      </dgm:t>
    </dgm:pt>
    <dgm:pt modelId="{FD0954D4-7E66-4C1F-8FEC-C71B17D4B832}" type="parTrans" cxnId="{6BAB1F3A-D23D-41BD-B389-DD9E9E659CE7}">
      <dgm:prSet/>
      <dgm:spPr/>
      <dgm:t>
        <a:bodyPr/>
        <a:lstStyle/>
        <a:p>
          <a:endParaRPr lang="pl-PL"/>
        </a:p>
      </dgm:t>
    </dgm:pt>
    <dgm:pt modelId="{E187308A-41D7-4E4D-9A6F-13E84F975DED}" type="sibTrans" cxnId="{6BAB1F3A-D23D-41BD-B389-DD9E9E659CE7}">
      <dgm:prSet/>
      <dgm:spPr/>
      <dgm:t>
        <a:bodyPr/>
        <a:lstStyle/>
        <a:p>
          <a:endParaRPr lang="pl-PL"/>
        </a:p>
      </dgm:t>
    </dgm:pt>
    <dgm:pt modelId="{E864A7F6-B930-47CD-9065-08CCABB02D56}">
      <dgm:prSet custRadScaleRad="99939" custRadScaleInc="-44"/>
      <dgm:spPr/>
      <dgm:t>
        <a:bodyPr/>
        <a:lstStyle/>
        <a:p>
          <a:endParaRPr lang="pl-PL"/>
        </a:p>
      </dgm:t>
    </dgm:pt>
    <dgm:pt modelId="{63AF8FD1-374A-42E8-B7E4-902742BAD9F1}" type="parTrans" cxnId="{4C38523A-CA5C-428B-BA0A-508B0DA349E0}">
      <dgm:prSet/>
      <dgm:spPr/>
      <dgm:t>
        <a:bodyPr/>
        <a:lstStyle/>
        <a:p>
          <a:endParaRPr lang="pl-PL"/>
        </a:p>
      </dgm:t>
    </dgm:pt>
    <dgm:pt modelId="{4C54F0D2-D3E8-4E6D-B19E-2021AE756006}" type="sibTrans" cxnId="{4C38523A-CA5C-428B-BA0A-508B0DA349E0}">
      <dgm:prSet/>
      <dgm:spPr/>
      <dgm:t>
        <a:bodyPr/>
        <a:lstStyle/>
        <a:p>
          <a:endParaRPr lang="pl-PL"/>
        </a:p>
      </dgm:t>
    </dgm:pt>
    <dgm:pt modelId="{B5C8DF58-793D-426F-86A5-33CF8A3402FE}">
      <dgm:prSet custRadScaleRad="126925" custRadScaleInc="-319"/>
      <dgm:spPr/>
      <dgm:t>
        <a:bodyPr/>
        <a:lstStyle/>
        <a:p>
          <a:endParaRPr lang="pl-PL"/>
        </a:p>
      </dgm:t>
    </dgm:pt>
    <dgm:pt modelId="{40E8A2CF-685A-4BB7-B80E-6016BFBE553E}" type="parTrans" cxnId="{08B7B720-39E6-45C3-9134-21CDE8C7FFBD}">
      <dgm:prSet custLinFactNeighborX="-9495" custLinFactNeighborY="25784"/>
      <dgm:spPr/>
      <dgm:t>
        <a:bodyPr/>
        <a:lstStyle/>
        <a:p>
          <a:endParaRPr lang="pl-PL"/>
        </a:p>
      </dgm:t>
    </dgm:pt>
    <dgm:pt modelId="{55C232A3-DAD7-40D7-8983-A1E0CF2DEB3A}" type="sibTrans" cxnId="{08B7B720-39E6-45C3-9134-21CDE8C7FFBD}">
      <dgm:prSet/>
      <dgm:spPr/>
      <dgm:t>
        <a:bodyPr/>
        <a:lstStyle/>
        <a:p>
          <a:endParaRPr lang="pl-PL"/>
        </a:p>
      </dgm:t>
    </dgm:pt>
    <dgm:pt modelId="{997908A0-39E8-4902-BC2B-F156C6B830F9}">
      <dgm:prSet custScaleX="148077" custScaleY="112747" custRadScaleRad="141924" custRadScaleInc="-59483"/>
      <dgm:spPr/>
      <dgm:t>
        <a:bodyPr/>
        <a:lstStyle/>
        <a:p>
          <a:endParaRPr lang="pl-PL"/>
        </a:p>
      </dgm:t>
    </dgm:pt>
    <dgm:pt modelId="{059E73E6-9C40-4E8F-8AA9-EBA24DE6E295}" type="parTrans" cxnId="{CA2B74EA-41C3-4833-A9BD-2AC3081C1FE6}">
      <dgm:prSet custScaleX="73096" custScaleY="84537" custLinFactNeighborX="17057" custLinFactNeighborY="24037"/>
      <dgm:spPr/>
      <dgm:t>
        <a:bodyPr/>
        <a:lstStyle/>
        <a:p>
          <a:endParaRPr lang="pl-PL"/>
        </a:p>
      </dgm:t>
    </dgm:pt>
    <dgm:pt modelId="{B0E7A3C4-9D98-4751-B153-D23DC0F9E3A1}" type="sibTrans" cxnId="{CA2B74EA-41C3-4833-A9BD-2AC3081C1FE6}">
      <dgm:prSet/>
      <dgm:spPr/>
      <dgm:t>
        <a:bodyPr/>
        <a:lstStyle/>
        <a:p>
          <a:endParaRPr lang="pl-PL"/>
        </a:p>
      </dgm:t>
    </dgm:pt>
    <dgm:pt modelId="{0D0C0533-4A20-415D-B622-3C6EECADC20C}" type="pres">
      <dgm:prSet presAssocID="{48F82AFA-4A9B-4A77-A03F-5095231BB6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87336E2-4049-4827-8833-E5D6145FF328}" type="pres">
      <dgm:prSet presAssocID="{2D9E8B25-A942-4D1A-A9B5-A89B773418FE}" presName="centerShape" presStyleLbl="node0" presStyleIdx="0" presStyleCnt="1" custScaleX="123950" custScaleY="110686" custLinFactNeighborX="628" custLinFactNeighborY="202"/>
      <dgm:spPr/>
      <dgm:t>
        <a:bodyPr/>
        <a:lstStyle/>
        <a:p>
          <a:endParaRPr lang="pl-PL"/>
        </a:p>
      </dgm:t>
    </dgm:pt>
    <dgm:pt modelId="{4D1ACAF6-5EFB-48A9-BC58-AA21732B50D0}" type="pres">
      <dgm:prSet presAssocID="{02867ECB-686A-4239-98D2-5554BAF7A35D}" presName="parTrans" presStyleLbl="bgSibTrans2D1" presStyleIdx="0" presStyleCnt="3" custScaleX="73096" custScaleY="84537" custLinFactNeighborX="17057" custLinFactNeighborY="24037"/>
      <dgm:spPr/>
      <dgm:t>
        <a:bodyPr/>
        <a:lstStyle/>
        <a:p>
          <a:endParaRPr lang="pl-PL"/>
        </a:p>
      </dgm:t>
    </dgm:pt>
    <dgm:pt modelId="{97CCFE96-4FC5-48E4-873E-4E42C277067D}" type="pres">
      <dgm:prSet presAssocID="{3BDE796B-B6F2-4BFE-A1EF-39D837644D49}" presName="node" presStyleLbl="node1" presStyleIdx="0" presStyleCnt="3" custScaleX="148077" custScaleY="112747" custRadScaleRad="141924" custRadScaleInc="-594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4FD7BB-0F5A-4ECA-9842-DECC3688607D}" type="pres">
      <dgm:prSet presAssocID="{510D51F2-2070-4729-A995-2943FA384DBA}" presName="parTrans" presStyleLbl="bgSibTrans2D1" presStyleIdx="1" presStyleCnt="3" custScaleX="68769" custScaleY="99789" custLinFactNeighborX="7510" custLinFactNeighborY="62393"/>
      <dgm:spPr/>
      <dgm:t>
        <a:bodyPr/>
        <a:lstStyle/>
        <a:p>
          <a:endParaRPr lang="pl-PL"/>
        </a:p>
      </dgm:t>
    </dgm:pt>
    <dgm:pt modelId="{42F16650-2D8E-4DBB-96F8-AF11B30F1774}" type="pres">
      <dgm:prSet presAssocID="{27CC6E54-4DB0-4C3D-A3F0-DF13439AC3B2}" presName="node" presStyleLbl="node1" presStyleIdx="1" presStyleCnt="3" custScaleX="133546" custScaleY="90971" custRadScaleRad="108222" custRadScaleInc="391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290D3B-CB0E-4A29-A807-FE4EF43C6BC2}" type="pres">
      <dgm:prSet presAssocID="{47E466F4-FEDE-4A39-AF29-5D8829867EA3}" presName="parTrans" presStyleLbl="bgSibTrans2D1" presStyleIdx="2" presStyleCnt="3" custAng="143756" custScaleX="76303" custScaleY="112053" custLinFactNeighborX="-17544" custLinFactNeighborY="-16376"/>
      <dgm:spPr/>
      <dgm:t>
        <a:bodyPr/>
        <a:lstStyle/>
        <a:p>
          <a:endParaRPr lang="pl-PL"/>
        </a:p>
      </dgm:t>
    </dgm:pt>
    <dgm:pt modelId="{07101941-BE41-44EA-A631-94DF88B1B5D4}" type="pres">
      <dgm:prSet presAssocID="{2E28D28C-1F0C-4928-A1D5-195227A5DBAC}" presName="node" presStyleLbl="node1" presStyleIdx="2" presStyleCnt="3" custScaleX="101019" custScaleY="108372" custRadScaleRad="124445" custRadScaleInc="543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04A941E-9FB6-4D91-9B02-852446E73766}" type="presOf" srcId="{2D9E8B25-A942-4D1A-A9B5-A89B773418FE}" destId="{C87336E2-4049-4827-8833-E5D6145FF328}" srcOrd="0" destOrd="0" presId="urn:microsoft.com/office/officeart/2005/8/layout/radial4"/>
    <dgm:cxn modelId="{30FF408B-2EFB-4BEF-8984-CB11F12D7E9B}" srcId="{48F82AFA-4A9B-4A77-A03F-5095231BB6D3}" destId="{32902878-08B0-4C91-86B8-F4ABED19D6AA}" srcOrd="2" destOrd="0" parTransId="{4436948F-8DA9-40DB-88A3-6EDF2B172145}" sibTransId="{03E75E36-0F9C-438F-B7DC-9B77472DF231}"/>
    <dgm:cxn modelId="{0F659B1D-DD74-4155-ABE3-F4966D5AF4D4}" srcId="{48F82AFA-4A9B-4A77-A03F-5095231BB6D3}" destId="{D5F0475E-748D-4A39-9285-0D236F1F6F17}" srcOrd="3" destOrd="0" parTransId="{68594E4F-0B67-4599-A863-10A8FDA04F21}" sibTransId="{596AE680-6FEF-478C-B394-75DD541358B4}"/>
    <dgm:cxn modelId="{F9792EC0-677F-43EF-930A-73E49AA48006}" srcId="{48F82AFA-4A9B-4A77-A03F-5095231BB6D3}" destId="{2D9E8B25-A942-4D1A-A9B5-A89B773418FE}" srcOrd="0" destOrd="0" parTransId="{D9CE357C-AE01-4698-91E7-1BA19C01CAE1}" sibTransId="{057F8D69-F3A1-48BD-8C25-DF972102673A}"/>
    <dgm:cxn modelId="{F2AD491D-33C0-47A2-BDCB-D112554E52CD}" type="presOf" srcId="{02867ECB-686A-4239-98D2-5554BAF7A35D}" destId="{4D1ACAF6-5EFB-48A9-BC58-AA21732B50D0}" srcOrd="0" destOrd="0" presId="urn:microsoft.com/office/officeart/2005/8/layout/radial4"/>
    <dgm:cxn modelId="{27314F22-B306-4021-828A-1BD33A664940}" srcId="{2D9E8B25-A942-4D1A-A9B5-A89B773418FE}" destId="{3BDE796B-B6F2-4BFE-A1EF-39D837644D49}" srcOrd="0" destOrd="0" parTransId="{02867ECB-686A-4239-98D2-5554BAF7A35D}" sibTransId="{046EB1CA-A9BC-4941-B388-62DAA18278F0}"/>
    <dgm:cxn modelId="{CA2B74EA-41C3-4833-A9BD-2AC3081C1FE6}" srcId="{48F82AFA-4A9B-4A77-A03F-5095231BB6D3}" destId="{997908A0-39E8-4902-BC2B-F156C6B830F9}" srcOrd="7" destOrd="0" parTransId="{059E73E6-9C40-4E8F-8AA9-EBA24DE6E295}" sibTransId="{B0E7A3C4-9D98-4751-B153-D23DC0F9E3A1}"/>
    <dgm:cxn modelId="{33F8F5BA-7F53-48BD-916B-D5D3ABB49FBF}" type="presOf" srcId="{3BDE796B-B6F2-4BFE-A1EF-39D837644D49}" destId="{97CCFE96-4FC5-48E4-873E-4E42C277067D}" srcOrd="0" destOrd="0" presId="urn:microsoft.com/office/officeart/2005/8/layout/radial4"/>
    <dgm:cxn modelId="{ABD35E04-2CCE-44BD-A6D0-293C61316C05}" type="presOf" srcId="{47E466F4-FEDE-4A39-AF29-5D8829867EA3}" destId="{CC290D3B-CB0E-4A29-A807-FE4EF43C6BC2}" srcOrd="0" destOrd="0" presId="urn:microsoft.com/office/officeart/2005/8/layout/radial4"/>
    <dgm:cxn modelId="{9FF2F3AA-0BDF-4C74-9749-7F85CBD498FD}" srcId="{2D9E8B25-A942-4D1A-A9B5-A89B773418FE}" destId="{27CC6E54-4DB0-4C3D-A3F0-DF13439AC3B2}" srcOrd="1" destOrd="0" parTransId="{510D51F2-2070-4729-A995-2943FA384DBA}" sibTransId="{CD981EC9-AD7A-4852-9D44-1F7B0D364A88}"/>
    <dgm:cxn modelId="{4C38523A-CA5C-428B-BA0A-508B0DA349E0}" srcId="{48F82AFA-4A9B-4A77-A03F-5095231BB6D3}" destId="{E864A7F6-B930-47CD-9065-08CCABB02D56}" srcOrd="5" destOrd="0" parTransId="{63AF8FD1-374A-42E8-B7E4-902742BAD9F1}" sibTransId="{4C54F0D2-D3E8-4E6D-B19E-2021AE756006}"/>
    <dgm:cxn modelId="{E4EC3064-68A9-4FCC-96F8-24096CAC5E58}" type="presOf" srcId="{27CC6E54-4DB0-4C3D-A3F0-DF13439AC3B2}" destId="{42F16650-2D8E-4DBB-96F8-AF11B30F1774}" srcOrd="0" destOrd="0" presId="urn:microsoft.com/office/officeart/2005/8/layout/radial4"/>
    <dgm:cxn modelId="{08B7B720-39E6-45C3-9134-21CDE8C7FFBD}" srcId="{48F82AFA-4A9B-4A77-A03F-5095231BB6D3}" destId="{B5C8DF58-793D-426F-86A5-33CF8A3402FE}" srcOrd="6" destOrd="0" parTransId="{40E8A2CF-685A-4BB7-B80E-6016BFBE553E}" sibTransId="{55C232A3-DAD7-40D7-8983-A1E0CF2DEB3A}"/>
    <dgm:cxn modelId="{64AF6CB3-34F4-425E-BE6A-0D3357505AFA}" type="presOf" srcId="{510D51F2-2070-4729-A995-2943FA384DBA}" destId="{474FD7BB-0F5A-4ECA-9842-DECC3688607D}" srcOrd="0" destOrd="0" presId="urn:microsoft.com/office/officeart/2005/8/layout/radial4"/>
    <dgm:cxn modelId="{1516F630-BFD3-4B7C-93A2-F2268E754581}" type="presOf" srcId="{2E28D28C-1F0C-4928-A1D5-195227A5DBAC}" destId="{07101941-BE41-44EA-A631-94DF88B1B5D4}" srcOrd="0" destOrd="0" presId="urn:microsoft.com/office/officeart/2005/8/layout/radial4"/>
    <dgm:cxn modelId="{C0DECEEB-43F9-4317-B004-1CF608DA2F4E}" srcId="{48F82AFA-4A9B-4A77-A03F-5095231BB6D3}" destId="{967728D2-EA9A-46C0-B566-9B0C3C5EE823}" srcOrd="1" destOrd="0" parTransId="{7032D3FB-077F-4F69-823D-ABB23046D6B0}" sibTransId="{6F355AC8-F060-4269-9E2C-02F9699AA27F}"/>
    <dgm:cxn modelId="{C1AB1957-1901-4355-A599-EA924A0231AD}" type="presOf" srcId="{48F82AFA-4A9B-4A77-A03F-5095231BB6D3}" destId="{0D0C0533-4A20-415D-B622-3C6EECADC20C}" srcOrd="0" destOrd="0" presId="urn:microsoft.com/office/officeart/2005/8/layout/radial4"/>
    <dgm:cxn modelId="{6BAB1F3A-D23D-41BD-B389-DD9E9E659CE7}" srcId="{48F82AFA-4A9B-4A77-A03F-5095231BB6D3}" destId="{FE5B8598-D514-4020-9DA5-81B16950A11B}" srcOrd="4" destOrd="0" parTransId="{FD0954D4-7E66-4C1F-8FEC-C71B17D4B832}" sibTransId="{E187308A-41D7-4E4D-9A6F-13E84F975DED}"/>
    <dgm:cxn modelId="{5192128E-1C11-461B-B65B-EE0ED140E0EA}" srcId="{2D9E8B25-A942-4D1A-A9B5-A89B773418FE}" destId="{2E28D28C-1F0C-4928-A1D5-195227A5DBAC}" srcOrd="2" destOrd="0" parTransId="{47E466F4-FEDE-4A39-AF29-5D8829867EA3}" sibTransId="{9AFDAE27-28B9-46AB-A1EF-0695E041B565}"/>
    <dgm:cxn modelId="{A9E7E0E1-8ACC-4236-9A43-F8B40554A75A}" type="presParOf" srcId="{0D0C0533-4A20-415D-B622-3C6EECADC20C}" destId="{C87336E2-4049-4827-8833-E5D6145FF328}" srcOrd="0" destOrd="0" presId="urn:microsoft.com/office/officeart/2005/8/layout/radial4"/>
    <dgm:cxn modelId="{25FDA73D-6C44-4AB7-96CD-1A16DBA19247}" type="presParOf" srcId="{0D0C0533-4A20-415D-B622-3C6EECADC20C}" destId="{4D1ACAF6-5EFB-48A9-BC58-AA21732B50D0}" srcOrd="1" destOrd="0" presId="urn:microsoft.com/office/officeart/2005/8/layout/radial4"/>
    <dgm:cxn modelId="{123E2730-ACDE-4546-90F7-9555C866F5CB}" type="presParOf" srcId="{0D0C0533-4A20-415D-B622-3C6EECADC20C}" destId="{97CCFE96-4FC5-48E4-873E-4E42C277067D}" srcOrd="2" destOrd="0" presId="urn:microsoft.com/office/officeart/2005/8/layout/radial4"/>
    <dgm:cxn modelId="{5377066D-1538-496D-9FB0-931130535939}" type="presParOf" srcId="{0D0C0533-4A20-415D-B622-3C6EECADC20C}" destId="{474FD7BB-0F5A-4ECA-9842-DECC3688607D}" srcOrd="3" destOrd="0" presId="urn:microsoft.com/office/officeart/2005/8/layout/radial4"/>
    <dgm:cxn modelId="{05D1B2A4-AAF3-42EB-976D-FB8AA3EA120A}" type="presParOf" srcId="{0D0C0533-4A20-415D-B622-3C6EECADC20C}" destId="{42F16650-2D8E-4DBB-96F8-AF11B30F1774}" srcOrd="4" destOrd="0" presId="urn:microsoft.com/office/officeart/2005/8/layout/radial4"/>
    <dgm:cxn modelId="{ED7D3A7A-07A7-4E79-B142-6018074E0BD2}" type="presParOf" srcId="{0D0C0533-4A20-415D-B622-3C6EECADC20C}" destId="{CC290D3B-CB0E-4A29-A807-FE4EF43C6BC2}" srcOrd="5" destOrd="0" presId="urn:microsoft.com/office/officeart/2005/8/layout/radial4"/>
    <dgm:cxn modelId="{847B638E-BE34-427E-B0AA-5C0E69878969}" type="presParOf" srcId="{0D0C0533-4A20-415D-B622-3C6EECADC20C}" destId="{07101941-BE41-44EA-A631-94DF88B1B5D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15416-D147-4264-8B94-8B197D8BCC86}">
      <dsp:nvSpPr>
        <dsp:cNvPr id="0" name=""/>
        <dsp:cNvSpPr/>
      </dsp:nvSpPr>
      <dsp:spPr>
        <a:xfrm rot="16200000">
          <a:off x="1296002" y="-1296002"/>
          <a:ext cx="3208655" cy="5800659"/>
        </a:xfrm>
        <a:prstGeom prst="round1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/>
            <a:t>Potrzeby pracowników zbadane ankietą</a:t>
          </a:r>
        </a:p>
      </dsp:txBody>
      <dsp:txXfrm rot="5400000">
        <a:off x="0" y="0"/>
        <a:ext cx="5800659" cy="2406491"/>
      </dsp:txXfrm>
    </dsp:sp>
    <dsp:sp modelId="{89DDCAC4-29C7-4757-A962-30D8F718316D}">
      <dsp:nvSpPr>
        <dsp:cNvPr id="0" name=""/>
        <dsp:cNvSpPr/>
      </dsp:nvSpPr>
      <dsp:spPr>
        <a:xfrm>
          <a:off x="5800659" y="0"/>
          <a:ext cx="5800659" cy="320865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/>
            <a:t>Trudna rzeczywistość    </a:t>
          </a:r>
          <a:br>
            <a:rPr lang="pl-PL" sz="4000" kern="1200" dirty="0"/>
          </a:br>
          <a:r>
            <a:rPr lang="pl-PL" sz="4000" kern="1200" dirty="0"/>
            <a:t>   pandemiczna </a:t>
          </a:r>
          <a:r>
            <a:rPr lang="pl-PL" sz="4000" kern="1200" dirty="0">
              <a:solidFill>
                <a:schemeClr val="tx1"/>
              </a:solidFill>
            </a:rPr>
            <a:t/>
          </a:r>
          <a:br>
            <a:rPr lang="pl-PL" sz="4000" kern="1200" dirty="0">
              <a:solidFill>
                <a:schemeClr val="tx1"/>
              </a:solidFill>
            </a:rPr>
          </a:br>
          <a:r>
            <a:rPr lang="pl-PL" sz="4000" kern="1200" dirty="0">
              <a:solidFill>
                <a:schemeClr val="tx1"/>
              </a:solidFill>
            </a:rPr>
            <a:t>     </a:t>
          </a:r>
          <a:r>
            <a:rPr lang="pl-PL" sz="4000" kern="1200" dirty="0"/>
            <a:t>i </a:t>
          </a:r>
          <a:r>
            <a:rPr lang="pl-PL" sz="4000" kern="1200" dirty="0" err="1"/>
            <a:t>popandemiczna</a:t>
          </a:r>
          <a:r>
            <a:rPr lang="pl-PL" sz="4000" kern="1200" dirty="0"/>
            <a:t>,     </a:t>
          </a:r>
          <a:br>
            <a:rPr lang="pl-PL" sz="4000" kern="1200" dirty="0"/>
          </a:br>
          <a:r>
            <a:rPr lang="pl-PL" sz="4000" kern="1200" dirty="0"/>
            <a:t>       bliskość wojny  </a:t>
          </a:r>
        </a:p>
      </dsp:txBody>
      <dsp:txXfrm>
        <a:off x="5800659" y="0"/>
        <a:ext cx="5800659" cy="2406491"/>
      </dsp:txXfrm>
    </dsp:sp>
    <dsp:sp modelId="{C23E5F29-DC77-42CB-8B21-115D3E4896FC}">
      <dsp:nvSpPr>
        <dsp:cNvPr id="0" name=""/>
        <dsp:cNvSpPr/>
      </dsp:nvSpPr>
      <dsp:spPr>
        <a:xfrm rot="10800000">
          <a:off x="0" y="3208655"/>
          <a:ext cx="5800659" cy="3208655"/>
        </a:xfrm>
        <a:prstGeom prst="round1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/>
            <a:t>Zmiany formy pracy, fluktuacja</a:t>
          </a:r>
        </a:p>
      </dsp:txBody>
      <dsp:txXfrm rot="10800000">
        <a:off x="0" y="4010818"/>
        <a:ext cx="5800659" cy="2406491"/>
      </dsp:txXfrm>
    </dsp:sp>
    <dsp:sp modelId="{91687D8D-589C-4F87-B3F1-89700BE59030}">
      <dsp:nvSpPr>
        <dsp:cNvPr id="0" name=""/>
        <dsp:cNvSpPr/>
      </dsp:nvSpPr>
      <dsp:spPr>
        <a:xfrm rot="5400000">
          <a:off x="7096662" y="1912652"/>
          <a:ext cx="3208655" cy="5800659"/>
        </a:xfrm>
        <a:prstGeom prst="round1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/>
            <a:t>Siedzący tryb pracy charakterystyczny dla urzędnika</a:t>
          </a:r>
        </a:p>
      </dsp:txBody>
      <dsp:txXfrm rot="-5400000">
        <a:off x="5800660" y="4010818"/>
        <a:ext cx="5800659" cy="2406491"/>
      </dsp:txXfrm>
    </dsp:sp>
    <dsp:sp modelId="{F4B92067-BB2A-4D17-BA67-56FE639C9B2A}">
      <dsp:nvSpPr>
        <dsp:cNvPr id="0" name=""/>
        <dsp:cNvSpPr/>
      </dsp:nvSpPr>
      <dsp:spPr>
        <a:xfrm>
          <a:off x="4332124" y="2022848"/>
          <a:ext cx="3377619" cy="239725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/>
            <a:t>DBANIE O ZDROWIE FIZYCZNE I PSYCHICZNE</a:t>
          </a:r>
        </a:p>
      </dsp:txBody>
      <dsp:txXfrm>
        <a:off x="4449148" y="2139872"/>
        <a:ext cx="3143571" cy="2163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336E2-4049-4827-8833-E5D6145FF328}">
      <dsp:nvSpPr>
        <dsp:cNvPr id="0" name=""/>
        <dsp:cNvSpPr/>
      </dsp:nvSpPr>
      <dsp:spPr>
        <a:xfrm>
          <a:off x="7319440" y="4264466"/>
          <a:ext cx="3565656" cy="356565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400" kern="1200" dirty="0">
              <a:solidFill>
                <a:schemeClr val="tx1"/>
              </a:solidFill>
            </a:rPr>
            <a:t>Badanie/wizyta </a:t>
          </a:r>
        </a:p>
      </dsp:txBody>
      <dsp:txXfrm>
        <a:off x="7841618" y="4786644"/>
        <a:ext cx="2521300" cy="2521300"/>
      </dsp:txXfrm>
    </dsp:sp>
    <dsp:sp modelId="{4D1ACAF6-5EFB-48A9-BC58-AA21732B50D0}">
      <dsp:nvSpPr>
        <dsp:cNvPr id="0" name=""/>
        <dsp:cNvSpPr/>
      </dsp:nvSpPr>
      <dsp:spPr>
        <a:xfrm rot="10758394">
          <a:off x="3921323" y="5909707"/>
          <a:ext cx="3323897" cy="8590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CFE96-4FC5-48E4-873E-4E42C277067D}">
      <dsp:nvSpPr>
        <dsp:cNvPr id="0" name=""/>
        <dsp:cNvSpPr/>
      </dsp:nvSpPr>
      <dsp:spPr>
        <a:xfrm>
          <a:off x="0" y="4599443"/>
          <a:ext cx="5015921" cy="305532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/>
            <a:t>nawiązanie współpracy z CM WUM, zapoznanie się z zasadami dostępu do programów, wymaganiami i zasadami </a:t>
          </a:r>
        </a:p>
      </dsp:txBody>
      <dsp:txXfrm>
        <a:off x="89488" y="4688931"/>
        <a:ext cx="4836945" cy="2876353"/>
      </dsp:txXfrm>
    </dsp:sp>
    <dsp:sp modelId="{474FD7BB-0F5A-4ECA-9842-DECC3688607D}">
      <dsp:nvSpPr>
        <dsp:cNvPr id="0" name=""/>
        <dsp:cNvSpPr/>
      </dsp:nvSpPr>
      <dsp:spPr>
        <a:xfrm rot="16195320">
          <a:off x="8261458" y="2703108"/>
          <a:ext cx="1875227" cy="10140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16650-2D8E-4DBB-96F8-AF11B30F1774}">
      <dsp:nvSpPr>
        <dsp:cNvPr id="0" name=""/>
        <dsp:cNvSpPr/>
      </dsp:nvSpPr>
      <dsp:spPr>
        <a:xfrm>
          <a:off x="7100428" y="-15368"/>
          <a:ext cx="3990970" cy="2788567"/>
        </a:xfrm>
        <a:prstGeom prst="roundRect">
          <a:avLst>
            <a:gd name="adj" fmla="val 10000"/>
          </a:avLst>
        </a:prstGeom>
        <a:solidFill>
          <a:srgbClr val="00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/>
            <a:t>przekazanie rzetelnej informacji pracownikom</a:t>
          </a:r>
        </a:p>
      </dsp:txBody>
      <dsp:txXfrm>
        <a:off x="7182102" y="66306"/>
        <a:ext cx="3827622" cy="2625219"/>
      </dsp:txXfrm>
    </dsp:sp>
    <dsp:sp modelId="{CC290D3B-CB0E-4A29-A807-FE4EF43C6BC2}">
      <dsp:nvSpPr>
        <dsp:cNvPr id="0" name=""/>
        <dsp:cNvSpPr/>
      </dsp:nvSpPr>
      <dsp:spPr>
        <a:xfrm rot="19487110">
          <a:off x="10009961" y="3302698"/>
          <a:ext cx="3118801" cy="5794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01941-BE41-44EA-A631-94DF88B1B5D4}">
      <dsp:nvSpPr>
        <dsp:cNvPr id="0" name=""/>
        <dsp:cNvSpPr/>
      </dsp:nvSpPr>
      <dsp:spPr>
        <a:xfrm>
          <a:off x="12249707" y="1275429"/>
          <a:ext cx="3387373" cy="2709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/>
            <a:t>przygotowanie określonej przez lekarza infrastruktury w urzędzie</a:t>
          </a:r>
        </a:p>
      </dsp:txBody>
      <dsp:txXfrm>
        <a:off x="12329077" y="1354799"/>
        <a:ext cx="3228633" cy="2551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9DEC0-BA6E-4111-938E-4E69E5A7FFA5}">
      <dsp:nvSpPr>
        <dsp:cNvPr id="0" name=""/>
        <dsp:cNvSpPr/>
      </dsp:nvSpPr>
      <dsp:spPr>
        <a:xfrm>
          <a:off x="0" y="0"/>
          <a:ext cx="14899378" cy="1290628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/>
            <a:t>Profilaktyka chorób nowotworowych „Nie trać głowy – program profilaktyki i wczesnego wykrywania nowotworów głowy i szyi”</a:t>
          </a:r>
        </a:p>
      </dsp:txBody>
      <dsp:txXfrm>
        <a:off x="63003" y="63003"/>
        <a:ext cx="14773372" cy="1164622"/>
      </dsp:txXfrm>
    </dsp:sp>
    <dsp:sp modelId="{0D8790DE-FDED-4050-999A-054647123E5D}">
      <dsp:nvSpPr>
        <dsp:cNvPr id="0" name=""/>
        <dsp:cNvSpPr/>
      </dsp:nvSpPr>
      <dsp:spPr>
        <a:xfrm>
          <a:off x="0" y="1296139"/>
          <a:ext cx="17438819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683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2500" kern="1200" dirty="0"/>
        </a:p>
      </dsp:txBody>
      <dsp:txXfrm>
        <a:off x="0" y="1296139"/>
        <a:ext cx="17438819" cy="894240"/>
      </dsp:txXfrm>
    </dsp:sp>
    <dsp:sp modelId="{7C3FE31B-92D3-415F-8C25-4D6E77579281}">
      <dsp:nvSpPr>
        <dsp:cNvPr id="0" name=""/>
        <dsp:cNvSpPr/>
      </dsp:nvSpPr>
      <dsp:spPr>
        <a:xfrm>
          <a:off x="70365" y="1640681"/>
          <a:ext cx="14925362" cy="64660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/>
            <a:t>Profilaktyka chorób </a:t>
          </a:r>
          <a:r>
            <a:rPr lang="pl-PL" sz="4000" kern="1200" dirty="0" err="1"/>
            <a:t>odkleszczowych</a:t>
          </a:r>
          <a:endParaRPr lang="pl-PL" sz="4000" kern="1200" dirty="0"/>
        </a:p>
      </dsp:txBody>
      <dsp:txXfrm>
        <a:off x="101930" y="1672246"/>
        <a:ext cx="14862232" cy="583479"/>
      </dsp:txXfrm>
    </dsp:sp>
    <dsp:sp modelId="{CB18D80E-9255-4EC6-BF07-B058C37F6BCC}">
      <dsp:nvSpPr>
        <dsp:cNvPr id="0" name=""/>
        <dsp:cNvSpPr/>
      </dsp:nvSpPr>
      <dsp:spPr>
        <a:xfrm>
          <a:off x="0" y="2836988"/>
          <a:ext cx="17438819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683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2500" kern="1200" dirty="0"/>
        </a:p>
      </dsp:txBody>
      <dsp:txXfrm>
        <a:off x="0" y="2836988"/>
        <a:ext cx="17438819" cy="894240"/>
      </dsp:txXfrm>
    </dsp:sp>
    <dsp:sp modelId="{1792A274-A38F-4228-8ECE-798ACFFFFC25}">
      <dsp:nvSpPr>
        <dsp:cNvPr id="0" name=""/>
        <dsp:cNvSpPr/>
      </dsp:nvSpPr>
      <dsp:spPr>
        <a:xfrm>
          <a:off x="0" y="4227364"/>
          <a:ext cx="15080044" cy="592817"/>
        </a:xfrm>
        <a:prstGeom prst="roundRect">
          <a:avLst/>
        </a:prstGeom>
        <a:solidFill>
          <a:srgbClr val="33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/>
            <a:t>Profilaktyka chorób układu krążenia – „Sercu na ratunek”</a:t>
          </a:r>
        </a:p>
      </dsp:txBody>
      <dsp:txXfrm>
        <a:off x="28939" y="4256303"/>
        <a:ext cx="15022166" cy="534939"/>
      </dsp:txXfrm>
    </dsp:sp>
    <dsp:sp modelId="{13CAFAB0-82F4-4B91-A7A2-93880FFA3A01}">
      <dsp:nvSpPr>
        <dsp:cNvPr id="0" name=""/>
        <dsp:cNvSpPr/>
      </dsp:nvSpPr>
      <dsp:spPr>
        <a:xfrm>
          <a:off x="0" y="5469454"/>
          <a:ext cx="14824216" cy="1547834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Profilaktyka nowotworów skóry – „Wdrożenie programu profilaktyki czerniaka, raka </a:t>
          </a:r>
          <a:r>
            <a:rPr lang="pl-PL" sz="2800" kern="1200" dirty="0" err="1"/>
            <a:t>podstawnokomórkowego</a:t>
          </a:r>
          <a:r>
            <a:rPr lang="pl-PL" sz="2800" kern="1200" dirty="0"/>
            <a:t>, raka płaskonabłonkowego i innych nowotworów skóry oraz stanów ich poprzedzających”</a:t>
          </a:r>
        </a:p>
      </dsp:txBody>
      <dsp:txXfrm>
        <a:off x="75559" y="5545013"/>
        <a:ext cx="14673098" cy="1396716"/>
      </dsp:txXfrm>
    </dsp:sp>
    <dsp:sp modelId="{57EA2848-4B50-4D6C-ABBB-A0EE9C3B3B53}">
      <dsp:nvSpPr>
        <dsp:cNvPr id="0" name=""/>
        <dsp:cNvSpPr/>
      </dsp:nvSpPr>
      <dsp:spPr>
        <a:xfrm>
          <a:off x="12207" y="2722526"/>
          <a:ext cx="15021798" cy="985469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/>
            <a:t>Program  profilaktyki osteoporozy</a:t>
          </a:r>
        </a:p>
      </dsp:txBody>
      <dsp:txXfrm>
        <a:off x="60314" y="2770633"/>
        <a:ext cx="14925584" cy="8892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336E2-4049-4827-8833-E5D6145FF328}">
      <dsp:nvSpPr>
        <dsp:cNvPr id="0" name=""/>
        <dsp:cNvSpPr/>
      </dsp:nvSpPr>
      <dsp:spPr>
        <a:xfrm>
          <a:off x="6938289" y="3897860"/>
          <a:ext cx="4419631" cy="394668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kern="1200" dirty="0">
              <a:solidFill>
                <a:schemeClr val="tx1"/>
              </a:solidFill>
            </a:rPr>
            <a:t>SPOTKANIA Z PIOTREM</a:t>
          </a:r>
        </a:p>
      </dsp:txBody>
      <dsp:txXfrm>
        <a:off x="7585529" y="4475838"/>
        <a:ext cx="3125151" cy="2790726"/>
      </dsp:txXfrm>
    </dsp:sp>
    <dsp:sp modelId="{4D1ACAF6-5EFB-48A9-BC58-AA21732B50D0}">
      <dsp:nvSpPr>
        <dsp:cNvPr id="0" name=""/>
        <dsp:cNvSpPr/>
      </dsp:nvSpPr>
      <dsp:spPr>
        <a:xfrm rot="10758681">
          <a:off x="3785267" y="5740582"/>
          <a:ext cx="3060641" cy="8590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CFE96-4FC5-48E4-873E-4E42C277067D}">
      <dsp:nvSpPr>
        <dsp:cNvPr id="0" name=""/>
        <dsp:cNvSpPr/>
      </dsp:nvSpPr>
      <dsp:spPr>
        <a:xfrm>
          <a:off x="0" y="4423350"/>
          <a:ext cx="5015921" cy="305532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/>
            <a:t>nawiązanie współpracy z psychologiem – podpisanie umowy o współpracy</a:t>
          </a:r>
        </a:p>
      </dsp:txBody>
      <dsp:txXfrm>
        <a:off x="89488" y="4512838"/>
        <a:ext cx="4836945" cy="2876353"/>
      </dsp:txXfrm>
    </dsp:sp>
    <dsp:sp modelId="{474FD7BB-0F5A-4ECA-9842-DECC3688607D}">
      <dsp:nvSpPr>
        <dsp:cNvPr id="0" name=""/>
        <dsp:cNvSpPr/>
      </dsp:nvSpPr>
      <dsp:spPr>
        <a:xfrm rot="17573219">
          <a:off x="9779804" y="2680240"/>
          <a:ext cx="1967735" cy="10140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16650-2D8E-4DBB-96F8-AF11B30F1774}">
      <dsp:nvSpPr>
        <dsp:cNvPr id="0" name=""/>
        <dsp:cNvSpPr/>
      </dsp:nvSpPr>
      <dsp:spPr>
        <a:xfrm>
          <a:off x="8843346" y="2565"/>
          <a:ext cx="4523702" cy="2465222"/>
        </a:xfrm>
        <a:prstGeom prst="roundRect">
          <a:avLst>
            <a:gd name="adj" fmla="val 10000"/>
          </a:avLst>
        </a:prstGeom>
        <a:solidFill>
          <a:srgbClr val="00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/>
            <a:t>kampania informacyjna/ przedstawienie się psychologa</a:t>
          </a:r>
        </a:p>
      </dsp:txBody>
      <dsp:txXfrm>
        <a:off x="8915550" y="74769"/>
        <a:ext cx="4379294" cy="2320814"/>
      </dsp:txXfrm>
    </dsp:sp>
    <dsp:sp modelId="{CC290D3B-CB0E-4A29-A807-FE4EF43C6BC2}">
      <dsp:nvSpPr>
        <dsp:cNvPr id="0" name=""/>
        <dsp:cNvSpPr/>
      </dsp:nvSpPr>
      <dsp:spPr>
        <a:xfrm rot="21599476">
          <a:off x="11358009" y="4964279"/>
          <a:ext cx="2556292" cy="11386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01941-BE41-44EA-A631-94DF88B1B5D4}">
      <dsp:nvSpPr>
        <dsp:cNvPr id="0" name=""/>
        <dsp:cNvSpPr/>
      </dsp:nvSpPr>
      <dsp:spPr>
        <a:xfrm>
          <a:off x="13186584" y="4161375"/>
          <a:ext cx="3421891" cy="2936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/>
            <a:t>umawianie spotkań z psychologiem on-line</a:t>
          </a:r>
        </a:p>
      </dsp:txBody>
      <dsp:txXfrm>
        <a:off x="13272599" y="4247390"/>
        <a:ext cx="3249861" cy="2764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263" y="1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E27F1245-43D7-4AD9-98A1-7A76879D231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554" y="4776604"/>
            <a:ext cx="5438569" cy="3909902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192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263" y="9429192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5AEAD979-89C5-4686-955C-C65CC8529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56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D979-89C5-4686-955C-C65CC8529B1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95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D979-89C5-4686-955C-C65CC8529B1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1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D979-89C5-4686-955C-C65CC8529B1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2517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D979-89C5-4686-955C-C65CC8529B1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9918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Trzeba podkreślić, że niektóre programu były dla wybranej grupy np. osteoporoza dla kobiet po 45 roku życia.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D979-89C5-4686-955C-C65CC8529B1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65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D979-89C5-4686-955C-C65CC8529B1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2585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D979-89C5-4686-955C-C65CC8529B1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669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D979-89C5-4686-955C-C65CC8529B1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9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616669"/>
                </a:solidFill>
                <a:latin typeface="OpenSans-Light"/>
                <a:cs typeface="OpenSans-Ligh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61215" y="2546939"/>
            <a:ext cx="17381855" cy="31750"/>
          </a:xfrm>
          <a:custGeom>
            <a:avLst/>
            <a:gdLst/>
            <a:ahLst/>
            <a:cxnLst/>
            <a:rect l="l" t="t" r="r" b="b"/>
            <a:pathLst>
              <a:path w="17381855" h="31750">
                <a:moveTo>
                  <a:pt x="0" y="31412"/>
                </a:moveTo>
                <a:lnTo>
                  <a:pt x="17381669" y="31412"/>
                </a:lnTo>
                <a:lnTo>
                  <a:pt x="17381669" y="0"/>
                </a:lnTo>
                <a:lnTo>
                  <a:pt x="0" y="0"/>
                </a:lnTo>
                <a:lnTo>
                  <a:pt x="0" y="314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616669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69182" y="2906405"/>
            <a:ext cx="8389619" cy="6599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E3DB38-C886-AC43-916B-2C5ECDC35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083" y="1186206"/>
            <a:ext cx="3909767" cy="800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616669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</a:path>
            </a:pathLst>
          </a:custGeom>
          <a:ln w="20941">
            <a:solidFill>
              <a:srgbClr val="B51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056026" y="1740490"/>
            <a:ext cx="10347325" cy="7690484"/>
          </a:xfrm>
          <a:custGeom>
            <a:avLst/>
            <a:gdLst/>
            <a:ahLst/>
            <a:cxnLst/>
            <a:rect l="l" t="t" r="r" b="b"/>
            <a:pathLst>
              <a:path w="10347325" h="7690484">
                <a:moveTo>
                  <a:pt x="157353" y="698246"/>
                </a:moveTo>
                <a:lnTo>
                  <a:pt x="0" y="698246"/>
                </a:lnTo>
                <a:lnTo>
                  <a:pt x="0" y="853757"/>
                </a:lnTo>
                <a:lnTo>
                  <a:pt x="157353" y="853757"/>
                </a:lnTo>
                <a:lnTo>
                  <a:pt x="157353" y="698246"/>
                </a:lnTo>
                <a:close/>
              </a:path>
              <a:path w="10347325" h="7690484">
                <a:moveTo>
                  <a:pt x="3404793" y="5999099"/>
                </a:moveTo>
                <a:lnTo>
                  <a:pt x="3247440" y="5999099"/>
                </a:lnTo>
                <a:lnTo>
                  <a:pt x="3247440" y="6154610"/>
                </a:lnTo>
                <a:lnTo>
                  <a:pt x="3404793" y="6154610"/>
                </a:lnTo>
                <a:lnTo>
                  <a:pt x="3404793" y="5999099"/>
                </a:lnTo>
                <a:close/>
              </a:path>
              <a:path w="10347325" h="7690484">
                <a:moveTo>
                  <a:pt x="4064762" y="1926640"/>
                </a:moveTo>
                <a:lnTo>
                  <a:pt x="3750043" y="1926640"/>
                </a:lnTo>
                <a:lnTo>
                  <a:pt x="3750043" y="2237651"/>
                </a:lnTo>
                <a:lnTo>
                  <a:pt x="4064762" y="2237651"/>
                </a:lnTo>
                <a:lnTo>
                  <a:pt x="4064762" y="1926640"/>
                </a:lnTo>
                <a:close/>
              </a:path>
              <a:path w="10347325" h="7690484">
                <a:moveTo>
                  <a:pt x="9928454" y="0"/>
                </a:moveTo>
                <a:lnTo>
                  <a:pt x="9613735" y="0"/>
                </a:lnTo>
                <a:lnTo>
                  <a:pt x="9613735" y="311010"/>
                </a:lnTo>
                <a:lnTo>
                  <a:pt x="9928454" y="311010"/>
                </a:lnTo>
                <a:lnTo>
                  <a:pt x="9928454" y="0"/>
                </a:lnTo>
                <a:close/>
              </a:path>
              <a:path w="10347325" h="7690484">
                <a:moveTo>
                  <a:pt x="10346703" y="7534567"/>
                </a:moveTo>
                <a:lnTo>
                  <a:pt x="10189350" y="7534567"/>
                </a:lnTo>
                <a:lnTo>
                  <a:pt x="10189350" y="7690078"/>
                </a:lnTo>
                <a:lnTo>
                  <a:pt x="10346703" y="7690078"/>
                </a:lnTo>
                <a:lnTo>
                  <a:pt x="10346703" y="7534567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3B7673-4C9E-7041-8379-54CBFDCFB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0" y="4283075"/>
            <a:ext cx="4837429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61215" y="2562645"/>
            <a:ext cx="17381855" cy="0"/>
          </a:xfrm>
          <a:custGeom>
            <a:avLst/>
            <a:gdLst/>
            <a:ahLst/>
            <a:cxnLst/>
            <a:rect l="l" t="t" r="r" b="b"/>
            <a:pathLst>
              <a:path w="17381855">
                <a:moveTo>
                  <a:pt x="0" y="0"/>
                </a:moveTo>
                <a:lnTo>
                  <a:pt x="17381669" y="0"/>
                </a:lnTo>
              </a:path>
            </a:pathLst>
          </a:custGeom>
          <a:ln w="314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428182" y="356010"/>
            <a:ext cx="314960" cy="311150"/>
          </a:xfrm>
          <a:custGeom>
            <a:avLst/>
            <a:gdLst/>
            <a:ahLst/>
            <a:cxnLst/>
            <a:rect l="l" t="t" r="r" b="b"/>
            <a:pathLst>
              <a:path w="314959" h="311150">
                <a:moveTo>
                  <a:pt x="314702" y="0"/>
                </a:moveTo>
                <a:lnTo>
                  <a:pt x="0" y="0"/>
                </a:lnTo>
                <a:lnTo>
                  <a:pt x="0" y="311016"/>
                </a:lnTo>
                <a:lnTo>
                  <a:pt x="314702" y="311016"/>
                </a:lnTo>
                <a:lnTo>
                  <a:pt x="314702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445202" y="865785"/>
            <a:ext cx="157480" cy="155575"/>
          </a:xfrm>
          <a:custGeom>
            <a:avLst/>
            <a:gdLst/>
            <a:ahLst/>
            <a:cxnLst/>
            <a:rect l="l" t="t" r="r" b="b"/>
            <a:pathLst>
              <a:path w="157479" h="155575">
                <a:moveTo>
                  <a:pt x="157356" y="0"/>
                </a:moveTo>
                <a:lnTo>
                  <a:pt x="0" y="0"/>
                </a:lnTo>
                <a:lnTo>
                  <a:pt x="0" y="155513"/>
                </a:lnTo>
                <a:lnTo>
                  <a:pt x="157356" y="155513"/>
                </a:lnTo>
                <a:lnTo>
                  <a:pt x="157356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8515" y="1186206"/>
            <a:ext cx="17407069" cy="85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rgbClr val="616669"/>
                </a:solidFill>
                <a:latin typeface="OpenSans-Light"/>
                <a:cs typeface="OpenSans-Ligh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8515" y="2900000"/>
            <a:ext cx="17407069" cy="5522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659D50-2DDA-314D-A7A8-FEFAB0E6E26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083" y="1186206"/>
            <a:ext cx="3909767" cy="800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krecho@archiwa.gov.pl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diagramData" Target="../diagrams/data2.xml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7.xml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8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Element graficzny slajdu.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4" name="object 4" descr="Element graficzny slajdu.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</a:path>
            </a:pathLst>
          </a:custGeom>
          <a:ln w="20941">
            <a:solidFill>
              <a:srgbClr val="B51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Element graficzny slajdu."/>
          <p:cNvSpPr/>
          <p:nvPr/>
        </p:nvSpPr>
        <p:spPr>
          <a:xfrm>
            <a:off x="348703" y="286111"/>
            <a:ext cx="19755485" cy="11022965"/>
          </a:xfrm>
          <a:custGeom>
            <a:avLst/>
            <a:gdLst/>
            <a:ahLst/>
            <a:cxnLst/>
            <a:rect l="l" t="t" r="r" b="b"/>
            <a:pathLst>
              <a:path w="19755485" h="11022965">
                <a:moveTo>
                  <a:pt x="314718" y="0"/>
                </a:moveTo>
                <a:lnTo>
                  <a:pt x="0" y="0"/>
                </a:lnTo>
                <a:lnTo>
                  <a:pt x="0" y="311023"/>
                </a:lnTo>
                <a:lnTo>
                  <a:pt x="314718" y="311023"/>
                </a:lnTo>
                <a:lnTo>
                  <a:pt x="314718" y="0"/>
                </a:lnTo>
                <a:close/>
              </a:path>
              <a:path w="19755485" h="11022965">
                <a:moveTo>
                  <a:pt x="845489" y="7026122"/>
                </a:moveTo>
                <a:lnTo>
                  <a:pt x="530771" y="7026122"/>
                </a:lnTo>
                <a:lnTo>
                  <a:pt x="530771" y="7337133"/>
                </a:lnTo>
                <a:lnTo>
                  <a:pt x="845489" y="7337133"/>
                </a:lnTo>
                <a:lnTo>
                  <a:pt x="845489" y="7026122"/>
                </a:lnTo>
                <a:close/>
              </a:path>
              <a:path w="19755485" h="11022965">
                <a:moveTo>
                  <a:pt x="845489" y="530771"/>
                </a:moveTo>
                <a:lnTo>
                  <a:pt x="530783" y="530771"/>
                </a:lnTo>
                <a:lnTo>
                  <a:pt x="530783" y="841781"/>
                </a:lnTo>
                <a:lnTo>
                  <a:pt x="845489" y="841781"/>
                </a:lnTo>
                <a:lnTo>
                  <a:pt x="845489" y="530771"/>
                </a:lnTo>
                <a:close/>
              </a:path>
              <a:path w="19755485" h="11022965">
                <a:moveTo>
                  <a:pt x="1854631" y="9661233"/>
                </a:moveTo>
                <a:lnTo>
                  <a:pt x="1326629" y="9661233"/>
                </a:lnTo>
                <a:lnTo>
                  <a:pt x="1326629" y="10183050"/>
                </a:lnTo>
                <a:lnTo>
                  <a:pt x="1854631" y="10183050"/>
                </a:lnTo>
                <a:lnTo>
                  <a:pt x="1854631" y="9661233"/>
                </a:lnTo>
                <a:close/>
              </a:path>
              <a:path w="19755485" h="11022965">
                <a:moveTo>
                  <a:pt x="9184259" y="970394"/>
                </a:moveTo>
                <a:lnTo>
                  <a:pt x="8656256" y="970394"/>
                </a:lnTo>
                <a:lnTo>
                  <a:pt x="8656256" y="1492211"/>
                </a:lnTo>
                <a:lnTo>
                  <a:pt x="9184259" y="1492211"/>
                </a:lnTo>
                <a:lnTo>
                  <a:pt x="9184259" y="970394"/>
                </a:lnTo>
                <a:close/>
              </a:path>
              <a:path w="19755485" h="11022965">
                <a:moveTo>
                  <a:pt x="18184762" y="1975599"/>
                </a:moveTo>
                <a:lnTo>
                  <a:pt x="17870043" y="1975599"/>
                </a:lnTo>
                <a:lnTo>
                  <a:pt x="17870043" y="2286622"/>
                </a:lnTo>
                <a:lnTo>
                  <a:pt x="18184762" y="2286622"/>
                </a:lnTo>
                <a:lnTo>
                  <a:pt x="18184762" y="1975599"/>
                </a:lnTo>
                <a:close/>
              </a:path>
              <a:path w="19755485" h="11022965">
                <a:moveTo>
                  <a:pt x="19755397" y="8593201"/>
                </a:moveTo>
                <a:lnTo>
                  <a:pt x="13305320" y="8593201"/>
                </a:lnTo>
                <a:lnTo>
                  <a:pt x="13305320" y="11022444"/>
                </a:lnTo>
                <a:lnTo>
                  <a:pt x="19755397" y="11022444"/>
                </a:lnTo>
                <a:lnTo>
                  <a:pt x="19755397" y="8593201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Logotyp Naczelnej Dyrekcji Archiwów Państwowych.">
            <a:extLst>
              <a:ext uri="{FF2B5EF4-FFF2-40B4-BE49-F238E27FC236}">
                <a16:creationId xmlns:a16="http://schemas.microsoft.com/office/drawing/2014/main" id="{A61A07B7-B916-8645-A985-29A63FBF0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394623"/>
            <a:ext cx="4953000" cy="101426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227102" y="9589451"/>
            <a:ext cx="6129748" cy="512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90"/>
              </a:lnSpc>
              <a:spcBef>
                <a:spcPts val="95"/>
              </a:spcBef>
            </a:pPr>
            <a:r>
              <a:rPr lang="pl-PL" sz="33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Warszawa, 4 października 2023 r.</a:t>
            </a:r>
            <a:endParaRPr sz="2450" dirty="0">
              <a:solidFill>
                <a:schemeClr val="accent1">
                  <a:lumMod val="50000"/>
                </a:schemeClr>
              </a:solidFill>
              <a:latin typeface="Calibri-Light"/>
              <a:cs typeface="Calibri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938250" y="9159875"/>
            <a:ext cx="5638799" cy="9821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90"/>
              </a:lnSpc>
              <a:spcBef>
                <a:spcPts val="95"/>
              </a:spcBef>
            </a:pP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Calibri-Light"/>
                <a:cs typeface="Calibri-Light"/>
              </a:rPr>
              <a:t>Natalia Marozas, naczelnik Wydziału Kadr i Rozwoju Zawodowego w NDAP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422650" y="3783034"/>
            <a:ext cx="13902149" cy="24763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pl-PL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PROMOCJA ZDROWIA WŚRÓD PRACOWNIKÓW NACZELNEJ DYREKCJI ARCHIWÓW PAŃSTWOWYCH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4000" b="1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2850" y="6188075"/>
            <a:ext cx="10744200" cy="258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6800"/>
              </a:lnSpc>
              <a:spcBef>
                <a:spcPts val="95"/>
              </a:spcBef>
            </a:pPr>
            <a:r>
              <a:rPr lang="pl-PL" sz="4800" b="1" dirty="0">
                <a:latin typeface="Open Sans"/>
                <a:cs typeface="Open Sans"/>
              </a:rPr>
              <a:t>ZAPRASZAM DO KONTAKTU</a:t>
            </a:r>
          </a:p>
          <a:p>
            <a:pPr marL="12700" marR="5080" algn="ctr">
              <a:lnSpc>
                <a:spcPct val="126800"/>
              </a:lnSpc>
              <a:spcBef>
                <a:spcPts val="95"/>
              </a:spcBef>
            </a:pPr>
            <a:r>
              <a:rPr lang="pl-PL" sz="2800" dirty="0">
                <a:latin typeface="Open Sans"/>
                <a:cs typeface="Open Sans"/>
              </a:rPr>
              <a:t>Natalia Marozas, e-mail: nmarozas</a:t>
            </a:r>
            <a:r>
              <a:rPr lang="pl-PL" sz="2800" dirty="0">
                <a:solidFill>
                  <a:srgbClr val="4C4C4C"/>
                </a:solidFill>
                <a:latin typeface="Open Sans"/>
                <a:cs typeface="Open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pl-PL" sz="2800" dirty="0">
                <a:latin typeface="Open Sans"/>
                <a:cs typeface="Open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archiwa.gov.pl</a:t>
            </a:r>
            <a:endParaRPr lang="pl-PL" sz="2800" dirty="0">
              <a:latin typeface="Open Sans"/>
              <a:cs typeface="Open Sans"/>
            </a:endParaRPr>
          </a:p>
          <a:p>
            <a:pPr marL="12700" marR="5080" algn="ctr">
              <a:lnSpc>
                <a:spcPct val="126800"/>
              </a:lnSpc>
              <a:spcBef>
                <a:spcPts val="95"/>
              </a:spcBef>
            </a:pPr>
            <a:r>
              <a:rPr lang="pl-PL" sz="2800" dirty="0">
                <a:latin typeface="Open Sans"/>
                <a:cs typeface="Open Sans"/>
              </a:rPr>
              <a:t>tel. 22/565-46-33</a:t>
            </a:r>
          </a:p>
          <a:p>
            <a:pPr marL="12700" marR="5080">
              <a:lnSpc>
                <a:spcPct val="126800"/>
              </a:lnSpc>
              <a:spcBef>
                <a:spcPts val="95"/>
              </a:spcBef>
            </a:pPr>
            <a:endParaRPr lang="pl-PL" sz="2800" dirty="0">
              <a:latin typeface="Open Sans"/>
              <a:cs typeface="Open Sans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Kobieta siedzi przed komputerem i przeciąga się. Na grafice widać czerwone punkty w okolicy szyi i odcinka lędźwiowego kręgosłupa, które wskazują na ból.">
            <a:extLst>
              <a:ext uri="{FF2B5EF4-FFF2-40B4-BE49-F238E27FC236}">
                <a16:creationId xmlns:a16="http://schemas.microsoft.com/office/drawing/2014/main" id="{D3D1B5E8-456B-44A4-081D-93DF3E73E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003" y="7549766"/>
            <a:ext cx="4222599" cy="2862922"/>
          </a:xfrm>
          <a:prstGeom prst="rect">
            <a:avLst/>
          </a:prstGeom>
        </p:spPr>
      </p:pic>
      <p:pic>
        <p:nvPicPr>
          <p:cNvPr id="3" name="Obraz 2" descr="Żółnierze pomagają odgruzować ulicę.">
            <a:extLst>
              <a:ext uri="{FF2B5EF4-FFF2-40B4-BE49-F238E27FC236}">
                <a16:creationId xmlns:a16="http://schemas.microsoft.com/office/drawing/2014/main" id="{1DE666D7-D77C-8F27-641A-E046976C5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7011">
            <a:off x="15791455" y="3875844"/>
            <a:ext cx="4139621" cy="2656454"/>
          </a:xfrm>
          <a:prstGeom prst="rect">
            <a:avLst/>
          </a:prstGeom>
        </p:spPr>
      </p:pic>
      <p:pic>
        <p:nvPicPr>
          <p:cNvPr id="10" name="Obraz 9" descr="Ręka szkicuje rysunek, na którym są dwa ludziki w krawatach.">
            <a:extLst>
              <a:ext uri="{FF2B5EF4-FFF2-40B4-BE49-F238E27FC236}">
                <a16:creationId xmlns:a16="http://schemas.microsoft.com/office/drawing/2014/main" id="{A885CFD1-B1CE-C0E8-C01E-E7087015AC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4" y="7549766"/>
            <a:ext cx="3970906" cy="2804452"/>
          </a:xfrm>
          <a:prstGeom prst="rect">
            <a:avLst/>
          </a:prstGeom>
        </p:spPr>
      </p:pic>
      <p:pic>
        <p:nvPicPr>
          <p:cNvPr id="6" name="Obraz 5" descr="Lekarze ubrani w ubrania ochronne i maski na twarzy.">
            <a:extLst>
              <a:ext uri="{FF2B5EF4-FFF2-40B4-BE49-F238E27FC236}">
                <a16:creationId xmlns:a16="http://schemas.microsoft.com/office/drawing/2014/main" id="{0B52AE5B-8BEB-E587-91BD-74D73B500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418535">
            <a:off x="464683" y="3779937"/>
            <a:ext cx="3894216" cy="2189181"/>
          </a:xfrm>
          <a:prstGeom prst="rect">
            <a:avLst/>
          </a:prstGeom>
        </p:spPr>
      </p:pic>
      <p:graphicFrame>
        <p:nvGraphicFramePr>
          <p:cNvPr id="12" name="Diagram 11" descr="Diagram pod tytułem: Dbanie o zdrowie fizyczne i psychiczne. &#10;Górne lewe pole zawiera tekst: Potrzeby pracowników zbadane ankietą&#10;Górne prawe pole zawiera tekst: Trudna rzeczywistość pandemiczna i popandemiczna, bliskość wojny &#10;Dolne lewe pole zawiera tekst: Zmiany formy pracy, fluktuacja&#10;Dolne prawe pole zawiera tekst: Siedzący tryb pracy charakterystyczny dla urzędnika">
            <a:extLst>
              <a:ext uri="{FF2B5EF4-FFF2-40B4-BE49-F238E27FC236}">
                <a16:creationId xmlns:a16="http://schemas.microsoft.com/office/drawing/2014/main" id="{4326A6B8-DDF4-A1E4-1EE5-F06F214F3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108263"/>
              </p:ext>
            </p:extLst>
          </p:nvPr>
        </p:nvGraphicFramePr>
        <p:xfrm>
          <a:off x="4337050" y="3597275"/>
          <a:ext cx="11601320" cy="641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46605C2E-8645-B424-0978-DA18CC50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115" y="1294765"/>
            <a:ext cx="17407069" cy="854710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Dlaczego zajęliśmy się ZDROWIEM?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6120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Wykres 12" descr="Wykres kołowy zawiera 3 kategorie: ludzie, infrastruktura i finanse. Wykres nie zawiera danych liczbowych. Połowę stanowią ludzie, ok. czterdzieści procent to infrastruktura i około 10 procent to finanse.">
            <a:extLst>
              <a:ext uri="{FF2B5EF4-FFF2-40B4-BE49-F238E27FC236}">
                <a16:creationId xmlns:a16="http://schemas.microsoft.com/office/drawing/2014/main" id="{623DBAAA-EA8E-20B8-C7F1-36E9728F2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999739"/>
              </p:ext>
            </p:extLst>
          </p:nvPr>
        </p:nvGraphicFramePr>
        <p:xfrm>
          <a:off x="3270250" y="2682876"/>
          <a:ext cx="14249400" cy="807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46605C2E-8645-B424-0978-DA18CC50A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Określenie zasobów i możliwości</a:t>
            </a:r>
          </a:p>
        </p:txBody>
      </p:sp>
    </p:spTree>
    <p:extLst>
      <p:ext uri="{BB962C8B-B14F-4D97-AF65-F5344CB8AC3E}">
        <p14:creationId xmlns:p14="http://schemas.microsoft.com/office/powerpoint/2010/main" val="30970548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 descr="Element graficzny slajdu."/>
          <p:cNvSpPr/>
          <p:nvPr/>
        </p:nvSpPr>
        <p:spPr>
          <a:xfrm>
            <a:off x="18428182" y="356010"/>
            <a:ext cx="314960" cy="311150"/>
          </a:xfrm>
          <a:custGeom>
            <a:avLst/>
            <a:gdLst/>
            <a:ahLst/>
            <a:cxnLst/>
            <a:rect l="l" t="t" r="r" b="b"/>
            <a:pathLst>
              <a:path w="314959" h="311150">
                <a:moveTo>
                  <a:pt x="314702" y="0"/>
                </a:moveTo>
                <a:lnTo>
                  <a:pt x="0" y="0"/>
                </a:lnTo>
                <a:lnTo>
                  <a:pt x="0" y="311016"/>
                </a:lnTo>
                <a:lnTo>
                  <a:pt x="314702" y="311016"/>
                </a:lnTo>
                <a:lnTo>
                  <a:pt x="314702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Element graficzny slajdu."/>
          <p:cNvSpPr/>
          <p:nvPr/>
        </p:nvSpPr>
        <p:spPr>
          <a:xfrm>
            <a:off x="12445202" y="865785"/>
            <a:ext cx="157480" cy="155575"/>
          </a:xfrm>
          <a:custGeom>
            <a:avLst/>
            <a:gdLst/>
            <a:ahLst/>
            <a:cxnLst/>
            <a:rect l="l" t="t" r="r" b="b"/>
            <a:pathLst>
              <a:path w="157479" h="155575">
                <a:moveTo>
                  <a:pt x="157356" y="0"/>
                </a:moveTo>
                <a:lnTo>
                  <a:pt x="0" y="0"/>
                </a:lnTo>
                <a:lnTo>
                  <a:pt x="0" y="155513"/>
                </a:lnTo>
                <a:lnTo>
                  <a:pt x="157356" y="155513"/>
                </a:lnTo>
                <a:lnTo>
                  <a:pt x="157356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raz 15" descr="strzałka na diagramie">
            <a:extLst>
              <a:ext uri="{FF2B5EF4-FFF2-40B4-BE49-F238E27FC236}">
                <a16:creationId xmlns:a16="http://schemas.microsoft.com/office/drawing/2014/main" id="{AAB84364-1F03-EEA9-A848-6BEEFD6A8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66403">
            <a:off x="8339350" y="6408022"/>
            <a:ext cx="544465" cy="1460155"/>
          </a:xfrm>
          <a:prstGeom prst="rect">
            <a:avLst/>
          </a:prstGeom>
        </p:spPr>
      </p:pic>
      <p:pic>
        <p:nvPicPr>
          <p:cNvPr id="20" name="Obraz 19" descr="strzałka na diagramie">
            <a:extLst>
              <a:ext uri="{FF2B5EF4-FFF2-40B4-BE49-F238E27FC236}">
                <a16:creationId xmlns:a16="http://schemas.microsoft.com/office/drawing/2014/main" id="{E2E91444-D62C-E25D-C123-78168F854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2423984" y="8764686"/>
            <a:ext cx="2261260" cy="762000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97F7C77-093F-7E06-86CF-37D4589BE37F}"/>
              </a:ext>
            </a:extLst>
          </p:cNvPr>
          <p:cNvSpPr txBox="1"/>
          <p:nvPr/>
        </p:nvSpPr>
        <p:spPr>
          <a:xfrm rot="2734730">
            <a:off x="16260200" y="3893725"/>
            <a:ext cx="3234628" cy="120032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/>
              <a:t>zapewnienie pracownikom komfortu i dyskrecji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32E7DAD-A101-58B4-B1D2-7DBA3A0D71EF}"/>
              </a:ext>
            </a:extLst>
          </p:cNvPr>
          <p:cNvSpPr txBox="1"/>
          <p:nvPr/>
        </p:nvSpPr>
        <p:spPr>
          <a:xfrm>
            <a:off x="5140090" y="2685819"/>
            <a:ext cx="3304740" cy="156966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/>
              <a:t>informowanie pracowników o każdej zmianie i na każdym etapie działania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1F4D60B-2952-C348-FBBB-C2A1A5CC24C1}"/>
              </a:ext>
            </a:extLst>
          </p:cNvPr>
          <p:cNvSpPr txBox="1"/>
          <p:nvPr/>
        </p:nvSpPr>
        <p:spPr>
          <a:xfrm rot="19494204">
            <a:off x="44641" y="4019720"/>
            <a:ext cx="3304740" cy="120032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/>
              <a:t>stały kontakt z lekarzem ze strony Centrum Medycznego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D0835B8A-22E8-2621-0386-1E57B0F14AC6}"/>
              </a:ext>
            </a:extLst>
          </p:cNvPr>
          <p:cNvSpPr/>
          <p:nvPr/>
        </p:nvSpPr>
        <p:spPr>
          <a:xfrm>
            <a:off x="14776450" y="8100946"/>
            <a:ext cx="3200400" cy="2081118"/>
          </a:xfrm>
          <a:prstGeom prst="round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koordynacja zapisów, stworzenie listy „pacjentów” </a:t>
            </a:r>
            <a:r>
              <a:rPr lang="pl-PL" sz="3200" dirty="0">
                <a:sym typeface="Wingdings" panose="05000000000000000000" pitchFamily="2" charset="2"/>
              </a:rPr>
              <a:t></a:t>
            </a:r>
            <a:r>
              <a:rPr lang="pl-PL" sz="3200" dirty="0"/>
              <a:t> 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144AE32E-4671-C9C1-C9F5-21F31DA0D81F}"/>
              </a:ext>
            </a:extLst>
          </p:cNvPr>
          <p:cNvSpPr/>
          <p:nvPr/>
        </p:nvSpPr>
        <p:spPr>
          <a:xfrm>
            <a:off x="3117850" y="4403846"/>
            <a:ext cx="4724400" cy="2590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ustalenie zasad z kierownictwem urzędu, w tym zgoda kierownictwa na udział pracowników w programach w godzinach pracy</a:t>
            </a:r>
          </a:p>
        </p:txBody>
      </p:sp>
      <p:graphicFrame>
        <p:nvGraphicFramePr>
          <p:cNvPr id="6" name="Diagram 5" descr="Diagram. W centralnym punkcie jest badanie, wizyta. Do tego miejsca skierowane są inne elementy diagramu. Pierwszy: nawiązanie współpracy z CM WUM, zapoznanie się z zasadami dostępu do programów, wymaganiami i zasadami. Drugi: ustalenie zasad z kierownictwem urzędu, w tym zgoda kierownictwa na udział pracowników w programach w godzinach pracy. Trzeci: przekazanie rzetelnej informacji pracownikom. Czwarty: przygotowanie określonej przez lekarza infrastruktury w urzędzie. Piąty: koordynacja zapisów, stworzenie listy pacjentów. ">
            <a:extLst>
              <a:ext uri="{FF2B5EF4-FFF2-40B4-BE49-F238E27FC236}">
                <a16:creationId xmlns:a16="http://schemas.microsoft.com/office/drawing/2014/main" id="{FC5D7B55-A523-D30B-81A1-200ADEB7E7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141574"/>
              </p:ext>
            </p:extLst>
          </p:nvPr>
        </p:nvGraphicFramePr>
        <p:xfrm>
          <a:off x="1361286" y="2964640"/>
          <a:ext cx="17381855" cy="7811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0624" y="844883"/>
            <a:ext cx="13425826" cy="15196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  <a:tabLst>
                <a:tab pos="1666875" algn="l"/>
              </a:tabLst>
            </a:pPr>
            <a:r>
              <a:rPr lang="pl-PL" sz="5400" spc="-10" dirty="0">
                <a:solidFill>
                  <a:srgbClr val="FF0000"/>
                </a:solidFill>
              </a:rPr>
              <a:t>Działanie 1: </a:t>
            </a:r>
            <a:r>
              <a:rPr lang="pl-PL" sz="4400" spc="-10" dirty="0">
                <a:solidFill>
                  <a:srgbClr val="FF0000"/>
                </a:solidFill>
              </a:rPr>
              <a:t>Współpraca z Centrum Medycznym WUM - </a:t>
            </a:r>
            <a:r>
              <a:rPr lang="pl-PL" sz="4400" b="1" spc="-10" dirty="0">
                <a:solidFill>
                  <a:srgbClr val="FF0000"/>
                </a:solidFill>
              </a:rPr>
              <a:t>ORGANIZACJA </a:t>
            </a:r>
            <a:endParaRPr sz="4400" b="1" spc="-1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0431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B0776C1-9637-938E-267D-DFAD380A3C72}"/>
              </a:ext>
            </a:extLst>
          </p:cNvPr>
          <p:cNvSpPr txBox="1"/>
          <p:nvPr/>
        </p:nvSpPr>
        <p:spPr>
          <a:xfrm>
            <a:off x="16627273" y="9593254"/>
            <a:ext cx="1586861" cy="76944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4400" dirty="0"/>
              <a:t>28%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8EB4A53-E723-543B-A26B-252FE730210E}"/>
              </a:ext>
            </a:extLst>
          </p:cNvPr>
          <p:cNvSpPr txBox="1"/>
          <p:nvPr/>
        </p:nvSpPr>
        <p:spPr>
          <a:xfrm>
            <a:off x="16635958" y="7934353"/>
            <a:ext cx="1586860" cy="76944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4400" dirty="0"/>
              <a:t>23%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442D617-45FF-4CF7-F1E9-0384B4CC2909}"/>
              </a:ext>
            </a:extLst>
          </p:cNvPr>
          <p:cNvSpPr txBox="1"/>
          <p:nvPr/>
        </p:nvSpPr>
        <p:spPr>
          <a:xfrm>
            <a:off x="16614574" y="6526234"/>
            <a:ext cx="1586860" cy="76944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4400" dirty="0"/>
              <a:t>14%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689672B-BEF2-3ECF-202E-91A630035057}"/>
              </a:ext>
            </a:extLst>
          </p:cNvPr>
          <p:cNvSpPr txBox="1"/>
          <p:nvPr/>
        </p:nvSpPr>
        <p:spPr>
          <a:xfrm>
            <a:off x="16614574" y="5351165"/>
            <a:ext cx="1586860" cy="70788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4000" dirty="0"/>
              <a:t>17%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6BC5FDF-16B6-7F84-B7EC-62579F5B944F}"/>
              </a:ext>
            </a:extLst>
          </p:cNvPr>
          <p:cNvSpPr txBox="1"/>
          <p:nvPr/>
        </p:nvSpPr>
        <p:spPr>
          <a:xfrm>
            <a:off x="16614573" y="4101581"/>
            <a:ext cx="1586861" cy="76944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4400" dirty="0"/>
              <a:t>21%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1A7C39F-FA94-5BE3-333C-FB22523C7F90}"/>
              </a:ext>
            </a:extLst>
          </p:cNvPr>
          <p:cNvSpPr txBox="1"/>
          <p:nvPr/>
        </p:nvSpPr>
        <p:spPr>
          <a:xfrm>
            <a:off x="15764843" y="2804557"/>
            <a:ext cx="4009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0000"/>
                </a:solidFill>
              </a:rPr>
              <a:t>% zainteresowanych pracowników</a:t>
            </a:r>
          </a:p>
        </p:txBody>
      </p:sp>
      <p:graphicFrame>
        <p:nvGraphicFramePr>
          <p:cNvPr id="6" name="Diagram 5" descr="Diagram z pięcioma punktami pokazującymi zainteresowanie pracowników poszczególnymi programami. Pierwszy: Profilaktyka chorób nowotworowych „Nie trać głowy – program profilaktyki i wczesnego wykrywania nowotworów głowy i szyi” – 21%. Drugi: Profilaktyka chorób odkleszczowych – 17%. Trzeci: Program  profilaktyki osteoporozy – 14%. Czwarty: Profilaktyka chorób układu krążenia – „Sercu na ratunek” – 23%. Piąty: Profilaktyka nowotworów skóry – „Wdrożenie programu profilaktyki czerniaka, raka podstawnokomórkowego, raka płaskonabłonkowego i innych nowotworów skóry oraz stanów ich poprzedzających” – 28%.">
            <a:extLst>
              <a:ext uri="{FF2B5EF4-FFF2-40B4-BE49-F238E27FC236}">
                <a16:creationId xmlns:a16="http://schemas.microsoft.com/office/drawing/2014/main" id="{E2A08BA3-E51D-BD34-FBE1-EC7CF4672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869352"/>
              </p:ext>
            </p:extLst>
          </p:nvPr>
        </p:nvGraphicFramePr>
        <p:xfrm>
          <a:off x="762615" y="3751904"/>
          <a:ext cx="17438819" cy="717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B413835-3DCA-20E3-A454-6A0FCCE2FBB5}"/>
              </a:ext>
            </a:extLst>
          </p:cNvPr>
          <p:cNvSpPr txBox="1"/>
          <p:nvPr/>
        </p:nvSpPr>
        <p:spPr>
          <a:xfrm>
            <a:off x="4984750" y="2608768"/>
            <a:ext cx="1074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</a:rPr>
              <a:t>PROGRAMY ZDROWOTNE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605C2E-8645-B424-0978-DA18CC50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39" y="1054255"/>
            <a:ext cx="17438819" cy="1530496"/>
          </a:xfrm>
        </p:spPr>
        <p:txBody>
          <a:bodyPr/>
          <a:lstStyle/>
          <a:p>
            <a:r>
              <a:rPr lang="pl-PL" sz="4800" spc="-10" dirty="0">
                <a:solidFill>
                  <a:srgbClr val="FF0000"/>
                </a:solidFill>
              </a:rPr>
              <a:t>Działanie 1: Współpraca z Centrum Medycznym </a:t>
            </a:r>
            <a:r>
              <a:rPr lang="pl-PL" sz="4800" spc="-10" dirty="0" smtClean="0">
                <a:solidFill>
                  <a:srgbClr val="FF0000"/>
                </a:solidFill>
              </a:rPr>
              <a:t/>
            </a:r>
            <a:br>
              <a:rPr lang="pl-PL" sz="4800" spc="-10" dirty="0" smtClean="0">
                <a:solidFill>
                  <a:srgbClr val="FF0000"/>
                </a:solidFill>
              </a:rPr>
            </a:br>
            <a:r>
              <a:rPr lang="pl-PL" sz="4800" spc="-10" dirty="0" smtClean="0">
                <a:solidFill>
                  <a:srgbClr val="FF0000"/>
                </a:solidFill>
              </a:rPr>
              <a:t>WUM </a:t>
            </a:r>
            <a:endParaRPr lang="pl-PL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9923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2FCBD316-D5D6-6D54-3A0C-CFFFE4A07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73755"/>
              </p:ext>
            </p:extLst>
          </p:nvPr>
        </p:nvGraphicFramePr>
        <p:xfrm>
          <a:off x="946150" y="2759075"/>
          <a:ext cx="18326100" cy="826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9225">
                  <a:extLst>
                    <a:ext uri="{9D8B030D-6E8A-4147-A177-3AD203B41FA5}">
                      <a16:colId xmlns:a16="http://schemas.microsoft.com/office/drawing/2014/main" val="1182986054"/>
                    </a:ext>
                  </a:extLst>
                </a:gridCol>
                <a:gridCol w="11486875">
                  <a:extLst>
                    <a:ext uri="{9D8B030D-6E8A-4147-A177-3AD203B41FA5}">
                      <a16:colId xmlns:a16="http://schemas.microsoft.com/office/drawing/2014/main" val="111262384"/>
                    </a:ext>
                  </a:extLst>
                </a:gridCol>
              </a:tblGrid>
              <a:tr h="754559">
                <a:tc>
                  <a:txBody>
                    <a:bodyPr/>
                    <a:lstStyle/>
                    <a:p>
                      <a:pPr algn="ctr"/>
                      <a:r>
                        <a:rPr lang="pl-PL" sz="4400" baseline="0" dirty="0"/>
                        <a:t>PRACOWNIK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aseline="0" dirty="0"/>
                        <a:t>PRACODAWCA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262190"/>
                  </a:ext>
                </a:extLst>
              </a:tr>
              <a:tr h="1358205">
                <a:tc>
                  <a:txBody>
                    <a:bodyPr/>
                    <a:lstStyle/>
                    <a:p>
                      <a:r>
                        <a:rPr lang="pl-PL" sz="3000" dirty="0"/>
                        <a:t>Oszczędność czasu (badania w trakcie czasu pracy, część w siedzibie urzędu; kontynuacja w przychodni/szpitalu)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000" dirty="0"/>
                        <a:t>Mniejsza liczba zwolnień lekarskich; wyjść prywatnych w czasie pracy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325771"/>
                  </a:ext>
                </a:extLst>
              </a:tr>
              <a:tr h="935653">
                <a:tc>
                  <a:txBody>
                    <a:bodyPr/>
                    <a:lstStyle/>
                    <a:p>
                      <a:r>
                        <a:rPr lang="pl-PL" sz="3000" dirty="0"/>
                        <a:t>Brak dodatkowych kosztów własnych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000" dirty="0"/>
                        <a:t>Zwiększenie zaufania do pracodawcy, w konsekwencji mniejsza fluktuacja kadr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34005"/>
                  </a:ext>
                </a:extLst>
              </a:tr>
              <a:tr h="935653">
                <a:tc>
                  <a:txBody>
                    <a:bodyPr/>
                    <a:lstStyle/>
                    <a:p>
                      <a:r>
                        <a:rPr lang="pl-PL" sz="3000" dirty="0"/>
                        <a:t>Pozyskanie informacji o stanie swojego zdrowia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000" dirty="0"/>
                        <a:t>Poczucie wsparcia działań mających na celu godzenie życia zawodowego z prywatnym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695321"/>
                  </a:ext>
                </a:extLst>
              </a:tr>
              <a:tr h="1358205">
                <a:tc>
                  <a:txBody>
                    <a:bodyPr/>
                    <a:lstStyle/>
                    <a:p>
                      <a:r>
                        <a:rPr lang="pl-PL" sz="3000" dirty="0"/>
                        <a:t>Zadbanie o siebie; świadomość zrobienia czegoś dobrego dla siebie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000" dirty="0"/>
                        <a:t>Zdobywanie doświadczenia w organizacji różnych przedsięwzięć, współpracy z różnymi podmiotami celem wyjścia naprzeciw potrzebom pracownikom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272517"/>
                  </a:ext>
                </a:extLst>
              </a:tr>
              <a:tr h="935653">
                <a:tc>
                  <a:txBody>
                    <a:bodyPr/>
                    <a:lstStyle/>
                    <a:p>
                      <a:r>
                        <a:rPr lang="pl-PL" sz="3000" dirty="0"/>
                        <a:t>Możliwość omówienia stanu swojego zdrowia ze specjalistą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000" dirty="0"/>
                        <a:t>Wzmocnienie poczucia empatii i wyrozumiałości wśród zespołu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825090"/>
                  </a:ext>
                </a:extLst>
              </a:tr>
              <a:tr h="935653">
                <a:tc>
                  <a:txBody>
                    <a:bodyPr/>
                    <a:lstStyle/>
                    <a:p>
                      <a:endParaRPr lang="pl-PL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000" dirty="0"/>
                        <a:t>Zwiększenie efektywności pracy pracowników oraz bardziej przyjazna atmosfera pracy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860913"/>
                  </a:ext>
                </a:extLst>
              </a:tr>
              <a:tr h="513100">
                <a:tc>
                  <a:txBody>
                    <a:bodyPr/>
                    <a:lstStyle/>
                    <a:p>
                      <a:endParaRPr lang="pl-PL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000" dirty="0"/>
                        <a:t>Brak dodatkowych kosztów finansowych za udział w programach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625525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46605C2E-8645-B424-0978-DA18CC50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523954"/>
            <a:ext cx="17373600" cy="1661993"/>
          </a:xfrm>
        </p:spPr>
        <p:txBody>
          <a:bodyPr/>
          <a:lstStyle/>
          <a:p>
            <a:pPr algn="l"/>
            <a:r>
              <a:rPr kumimoji="0" lang="pl-PL" sz="48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-Light"/>
                <a:ea typeface="+mj-ea"/>
              </a:rPr>
              <a:t>Działanie 1: Współpraca z Centrum Medycznym </a:t>
            </a:r>
            <a:r>
              <a:rPr kumimoji="0" lang="pl-PL" sz="4800" b="0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-Light"/>
                <a:ea typeface="+mj-ea"/>
              </a:rPr>
              <a:t/>
            </a:r>
            <a:br>
              <a:rPr kumimoji="0" lang="pl-PL" sz="4800" b="0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-Light"/>
                <a:ea typeface="+mj-ea"/>
              </a:rPr>
            </a:br>
            <a:r>
              <a:rPr kumimoji="0" lang="pl-PL" sz="4800" b="0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-Light"/>
                <a:ea typeface="+mj-ea"/>
              </a:rPr>
              <a:t>WUM                             </a:t>
            </a:r>
            <a:r>
              <a:rPr kumimoji="0" lang="pl-PL" sz="60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-Light"/>
                <a:ea typeface="+mj-ea"/>
              </a:rPr>
              <a:t>KORZYŚCI</a:t>
            </a:r>
            <a:endParaRPr lang="pl-PL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15707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strzałka w diagramie">
            <a:extLst>
              <a:ext uri="{FF2B5EF4-FFF2-40B4-BE49-F238E27FC236}">
                <a16:creationId xmlns:a16="http://schemas.microsoft.com/office/drawing/2014/main" id="{ED967C0B-D283-AFEE-63C2-290B2F452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60541">
            <a:off x="7502532" y="6563999"/>
            <a:ext cx="1739299" cy="449160"/>
          </a:xfrm>
          <a:prstGeom prst="rect">
            <a:avLst/>
          </a:prstGeom>
        </p:spPr>
      </p:pic>
      <p:sp>
        <p:nvSpPr>
          <p:cNvPr id="8" name="Prostokąt: zaokrąglone rogi 7" descr="Element graficzny slajdu.">
            <a:extLst>
              <a:ext uri="{FF2B5EF4-FFF2-40B4-BE49-F238E27FC236}">
                <a16:creationId xmlns:a16="http://schemas.microsoft.com/office/drawing/2014/main" id="{90EF4262-2C39-2A23-1188-18FF8F23C01C}"/>
              </a:ext>
            </a:extLst>
          </p:cNvPr>
          <p:cNvSpPr/>
          <p:nvPr/>
        </p:nvSpPr>
        <p:spPr>
          <a:xfrm>
            <a:off x="1545273" y="3086080"/>
            <a:ext cx="6176491" cy="332117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zapewnienie anonimowości pracownikom – stworzenie elektronicznego kalendarza zapisów obsługiwanego bezpośrednio przez psychologa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13A3C43-C547-CA30-BF4E-B393279049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462580"/>
              </p:ext>
            </p:extLst>
          </p:nvPr>
        </p:nvGraphicFramePr>
        <p:xfrm>
          <a:off x="1208722" y="2900000"/>
          <a:ext cx="17381855" cy="7811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46605C2E-8645-B424-0978-DA18CC50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472" y="670018"/>
            <a:ext cx="17407069" cy="1577355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Działanie 2: Współpraca z psychologiem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sz="4800" b="1" dirty="0">
                <a:solidFill>
                  <a:srgbClr val="FF0000"/>
                </a:solidFill>
              </a:rPr>
              <a:t>                                   ORGANIZACJA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8357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2FCBD316-D5D6-6D54-3A0C-CFFFE4A07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58192"/>
              </p:ext>
            </p:extLst>
          </p:nvPr>
        </p:nvGraphicFramePr>
        <p:xfrm>
          <a:off x="1041400" y="2606675"/>
          <a:ext cx="18326100" cy="8507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7700">
                  <a:extLst>
                    <a:ext uri="{9D8B030D-6E8A-4147-A177-3AD203B41FA5}">
                      <a16:colId xmlns:a16="http://schemas.microsoft.com/office/drawing/2014/main" val="1182986054"/>
                    </a:ext>
                  </a:extLst>
                </a:gridCol>
                <a:gridCol w="10058400">
                  <a:extLst>
                    <a:ext uri="{9D8B030D-6E8A-4147-A177-3AD203B41FA5}">
                      <a16:colId xmlns:a16="http://schemas.microsoft.com/office/drawing/2014/main" val="111262384"/>
                    </a:ext>
                  </a:extLst>
                </a:gridCol>
              </a:tblGrid>
              <a:tr h="754559">
                <a:tc>
                  <a:txBody>
                    <a:bodyPr/>
                    <a:lstStyle/>
                    <a:p>
                      <a:pPr algn="ctr"/>
                      <a:r>
                        <a:rPr lang="pl-PL" sz="4400" baseline="0" dirty="0"/>
                        <a:t>PRACOWNIK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400" baseline="0" dirty="0"/>
                        <a:t>PRACODAWCA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262190"/>
                  </a:ext>
                </a:extLst>
              </a:tr>
              <a:tr h="1358205">
                <a:tc>
                  <a:txBody>
                    <a:bodyPr/>
                    <a:lstStyle/>
                    <a:p>
                      <a:r>
                        <a:rPr lang="pl-PL" sz="3000" dirty="0"/>
                        <a:t>Uzyskanie wsparcia w trudnych kwestiach zawodowych i życiowych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000" dirty="0"/>
                        <a:t>Zwiększenie zaufania pracowników do pracodawcy</a:t>
                      </a:r>
                    </a:p>
                    <a:p>
                      <a:endParaRPr lang="pl-PL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325771"/>
                  </a:ext>
                </a:extLst>
              </a:tr>
              <a:tr h="935653">
                <a:tc>
                  <a:txBody>
                    <a:bodyPr/>
                    <a:lstStyle/>
                    <a:p>
                      <a:r>
                        <a:rPr lang="pl-PL" sz="3000" dirty="0"/>
                        <a:t>Brak dodatkowych kosztów własnych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000" dirty="0"/>
                        <a:t>Bardziej zadowoleni pracownicy, co może przełożyć się na wydajność pracy, większą kreatywność, lepszą atmosferę itp.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34005"/>
                  </a:ext>
                </a:extLst>
              </a:tr>
              <a:tr h="935653">
                <a:tc>
                  <a:txBody>
                    <a:bodyPr/>
                    <a:lstStyle/>
                    <a:p>
                      <a:r>
                        <a:rPr lang="pl-PL" sz="3000" dirty="0"/>
                        <a:t>Możliwość przedstawienia trudności/ dylematu osobie neutralnej/ specjaliście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000" dirty="0"/>
                        <a:t>Poczucie zrobienia czegoś dobrego dla pracowników, ich współpracowników i rodzin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695321"/>
                  </a:ext>
                </a:extLst>
              </a:tr>
              <a:tr h="1358205">
                <a:tc>
                  <a:txBody>
                    <a:bodyPr/>
                    <a:lstStyle/>
                    <a:p>
                      <a:r>
                        <a:rPr lang="pl-PL" sz="3000" dirty="0"/>
                        <a:t>Zadbanie o siebie; świadomość zrobienia czegoś dobrego dla siebie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000" dirty="0"/>
                        <a:t>Wspieranie działań mających na celu lepsze samopoczucie pracowników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272517"/>
                  </a:ext>
                </a:extLst>
              </a:tr>
              <a:tr h="935653">
                <a:tc>
                  <a:txBody>
                    <a:bodyPr/>
                    <a:lstStyle/>
                    <a:p>
                      <a:r>
                        <a:rPr lang="pl-PL" sz="3000" dirty="0"/>
                        <a:t>Możliwość omówienia stanu swojego zdrowia ze specjalistą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000" dirty="0"/>
                        <a:t>Zwiększenie prawdopodobieństwa mniejszej liczby zwolnień lekarskich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825090"/>
                  </a:ext>
                </a:extLst>
              </a:tr>
              <a:tr h="935653">
                <a:tc>
                  <a:txBody>
                    <a:bodyPr/>
                    <a:lstStyle/>
                    <a:p>
                      <a:r>
                        <a:rPr lang="pl-PL" sz="3000" dirty="0"/>
                        <a:t>Możliwość umówienia spotkania zarówno w pracy, jak i po pracy – oszczędność czasu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000" dirty="0"/>
                        <a:t>Zmniejszenie liczby niepożądanych </a:t>
                      </a:r>
                      <a:r>
                        <a:rPr lang="pl-PL" sz="3000" dirty="0" err="1"/>
                        <a:t>zachowań</a:t>
                      </a:r>
                      <a:r>
                        <a:rPr lang="pl-PL" sz="3000" dirty="0"/>
                        <a:t>, a w związku z tym postępowań o </a:t>
                      </a:r>
                      <a:r>
                        <a:rPr lang="pl-PL" sz="3000" dirty="0" err="1"/>
                        <a:t>mobbing</a:t>
                      </a:r>
                      <a:r>
                        <a:rPr lang="pl-PL" sz="3000" dirty="0"/>
                        <a:t>, dyskryminację itp.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860913"/>
                  </a:ext>
                </a:extLst>
              </a:tr>
              <a:tr h="513100">
                <a:tc>
                  <a:txBody>
                    <a:bodyPr/>
                    <a:lstStyle/>
                    <a:p>
                      <a:r>
                        <a:rPr lang="pl-PL" sz="3000" dirty="0"/>
                        <a:t>Rozwój własny – poznawanie siebie i rozumienie swoich </a:t>
                      </a:r>
                      <a:r>
                        <a:rPr lang="pl-PL" sz="3000" dirty="0" err="1"/>
                        <a:t>zachowań</a:t>
                      </a:r>
                      <a:r>
                        <a:rPr lang="pl-PL" sz="3000" dirty="0"/>
                        <a:t> oraz uczenie się innych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000" dirty="0"/>
                        <a:t>Zmniejszenie liczby pracowników odchodzących z pracy oraz zwiększenie liczby kandydatów do pracy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625525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46605C2E-8645-B424-0978-DA18CC50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96875"/>
            <a:ext cx="17373600" cy="1846659"/>
          </a:xfrm>
        </p:spPr>
        <p:txBody>
          <a:bodyPr/>
          <a:lstStyle/>
          <a:p>
            <a:pPr algn="l"/>
            <a:r>
              <a:rPr kumimoji="0" lang="pl-PL" sz="6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-Light"/>
                <a:ea typeface="+mj-ea"/>
              </a:rPr>
              <a:t>Działanie 2: </a:t>
            </a:r>
            <a:r>
              <a:rPr lang="pl-PL" sz="6000" dirty="0">
                <a:solidFill>
                  <a:srgbClr val="FF0000"/>
                </a:solidFill>
              </a:rPr>
              <a:t>Współpraca z psychologiem </a:t>
            </a:r>
            <a:r>
              <a:rPr kumimoji="0" lang="pl-PL" sz="48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-Light"/>
                <a:ea typeface="+mj-ea"/>
              </a:rPr>
              <a:t/>
            </a:r>
            <a:br>
              <a:rPr kumimoji="0" lang="pl-PL" sz="48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-Light"/>
                <a:ea typeface="+mj-ea"/>
              </a:rPr>
            </a:br>
            <a:r>
              <a:rPr kumimoji="0" lang="pl-PL" sz="48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-Light"/>
                <a:ea typeface="+mj-ea"/>
              </a:rPr>
              <a:t>                                        </a:t>
            </a:r>
            <a:r>
              <a:rPr kumimoji="0" lang="pl-PL" sz="4800" b="0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-Light"/>
                <a:ea typeface="+mj-ea"/>
              </a:rPr>
              <a:t> </a:t>
            </a:r>
            <a:r>
              <a:rPr kumimoji="0" lang="pl-PL" sz="60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-Light"/>
                <a:ea typeface="+mj-ea"/>
              </a:rPr>
              <a:t>KORZYŚCI</a:t>
            </a:r>
            <a:endParaRPr lang="pl-PL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78404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D2B86E26-67AD-4593-621A-35BAECC61C13}"/>
              </a:ext>
            </a:extLst>
          </p:cNvPr>
          <p:cNvSpPr txBox="1"/>
          <p:nvPr/>
        </p:nvSpPr>
        <p:spPr>
          <a:xfrm>
            <a:off x="11649528" y="7094268"/>
            <a:ext cx="8153400" cy="3693319"/>
          </a:xfrm>
          <a:prstGeom prst="rect">
            <a:avLst/>
          </a:prstGeom>
          <a:solidFill>
            <a:srgbClr val="FFCC00"/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Dzięki udziałowi w programach zdrowotnych uzyskałam dostęp do specjalistycznych  badań diagnostycznych oraz do procedur leczniczych, umożliwiający systematyczny monitoring stanu zdrowia, szczególnie w zakresie schorzeń o dużej zapadalności w mojej grupie zawodowej i wiekowej. 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Uważam działania pracodawcy w tym zakresie za bardzo korzystne i przydatne dla pracowników, wspierające poczucie bezpieczeństwa zdrowotnego i zawodowego. Powinny być one kontynuowane w przyszłości. 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17951FA-E29A-962A-E15F-078419C48785}"/>
              </a:ext>
            </a:extLst>
          </p:cNvPr>
          <p:cNvSpPr txBox="1"/>
          <p:nvPr/>
        </p:nvSpPr>
        <p:spPr>
          <a:xfrm>
            <a:off x="8098829" y="10548534"/>
            <a:ext cx="2971800" cy="523220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pracownica NDAP</a:t>
            </a:r>
          </a:p>
        </p:txBody>
      </p:sp>
      <p:pic>
        <p:nvPicPr>
          <p:cNvPr id="7" name="Obraz 6" descr="zdjęcie pracownicy Naczelnej Dyrekcji Archiwów Państwowych">
            <a:extLst>
              <a:ext uri="{FF2B5EF4-FFF2-40B4-BE49-F238E27FC236}">
                <a16:creationId xmlns:a16="http://schemas.microsoft.com/office/drawing/2014/main" id="{5692B4C6-6F3D-AA3A-84EF-0C60D4A00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850" y="7427047"/>
            <a:ext cx="3027759" cy="302775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AD8AD8C-A134-160D-3739-9D8C376E605D}"/>
              </a:ext>
            </a:extLst>
          </p:cNvPr>
          <p:cNvSpPr txBox="1"/>
          <p:nvPr/>
        </p:nvSpPr>
        <p:spPr>
          <a:xfrm>
            <a:off x="301172" y="7763156"/>
            <a:ext cx="5257800" cy="3046988"/>
          </a:xfrm>
          <a:prstGeom prst="rect">
            <a:avLst/>
          </a:prstGeom>
          <a:solidFill>
            <a:srgbClr val="0099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/>
              <a:t>Dzięki takim inicjatywom </a:t>
            </a:r>
            <a:r>
              <a:rPr lang="pl-PL" sz="2400" dirty="0" err="1"/>
              <a:t>propracowniczym</a:t>
            </a:r>
            <a:r>
              <a:rPr lang="pl-PL" sz="2400" dirty="0"/>
              <a:t>, zgody przełożonych na ich realizację oraz poparcia wdrażania benefitów przez kierownictwa urzędu, praca w komórce kadrowej ma dla mnie sens, ponieważ widzę jej wymierne efekty w postaci zadowolenia ludzi. A dla mnie praca w kadrach to praca dla ludzi.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BBC8B10-5A55-04C5-8408-DEEA1CE976A0}"/>
              </a:ext>
            </a:extLst>
          </p:cNvPr>
          <p:cNvSpPr txBox="1"/>
          <p:nvPr/>
        </p:nvSpPr>
        <p:spPr>
          <a:xfrm>
            <a:off x="5784850" y="7763156"/>
            <a:ext cx="615553" cy="3024431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pl-PL" sz="2800" dirty="0"/>
              <a:t>pracownica WKR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C239717-AE3D-B78E-36B7-9580E0EEFC7E}"/>
              </a:ext>
            </a:extLst>
          </p:cNvPr>
          <p:cNvSpPr txBox="1"/>
          <p:nvPr/>
        </p:nvSpPr>
        <p:spPr>
          <a:xfrm>
            <a:off x="4984748" y="3586319"/>
            <a:ext cx="13770835" cy="2841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Po blisko 3 latach współpracy z Naczelną Dyrekcją Archiwów Państwowych spotkania pracowników z psychologiem oceniam jako bardzo potrzebny benefit. Na przestrzeni czasu widzę, jak pracownicy śmielej i śmielej korzystają ze spotkań ze mną, jak jedni od drugich dowiadują się o formie, przebiegu spotkania i decydują się spróbować. Ale najbardziej się cieszę widząc rozwój pracowników, ich zmianę, zadowolenie i przemianę. Pracownicy mają odwagę zadbać o swój dobrostan, a pracodawca ma świadomość, jak ważne jest to w dzisiejszych czasach i umożliwia im to. W ten sposób razem: pracownicy i pracodawca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stawiają na rozwój, </a:t>
            </a:r>
            <a:r>
              <a:rPr lang="pl-PL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proaktywność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budowanie efektywnych relacji interpersonalnych.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2E91786-63DD-A06D-6C62-ED7FF4B0B469}"/>
              </a:ext>
            </a:extLst>
          </p:cNvPr>
          <p:cNvSpPr txBox="1"/>
          <p:nvPr/>
        </p:nvSpPr>
        <p:spPr>
          <a:xfrm>
            <a:off x="5403850" y="2937647"/>
            <a:ext cx="16764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/>
              <a:t>psycholog</a:t>
            </a:r>
          </a:p>
        </p:txBody>
      </p:sp>
      <p:pic>
        <p:nvPicPr>
          <p:cNvPr id="1026" name="Picture 2" descr="zdjęcie psychologa">
            <a:extLst>
              <a:ext uri="{FF2B5EF4-FFF2-40B4-BE49-F238E27FC236}">
                <a16:creationId xmlns:a16="http://schemas.microsoft.com/office/drawing/2014/main" id="{3D1A3320-06CA-66BB-5ED7-2770AEC26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12" y="2937647"/>
            <a:ext cx="3023482" cy="4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51F3499-DC53-3F8E-9AD0-5B4A84B2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solidFill>
                  <a:srgbClr val="FF0000"/>
                </a:solidFill>
              </a:rPr>
              <a:t>                                      SAMOOCENA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6193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4C4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AA90CAFC5C5D47A9CF66BD32A6C8A7" ma:contentTypeVersion="10" ma:contentTypeDescription="Utwórz nowy dokument." ma:contentTypeScope="" ma:versionID="49817127b673a9cf21964061fcde72c2">
  <xsd:schema xmlns:xsd="http://www.w3.org/2001/XMLSchema" xmlns:xs="http://www.w3.org/2001/XMLSchema" xmlns:p="http://schemas.microsoft.com/office/2006/metadata/properties" xmlns:ns2="5b7108e9-d491-49ee-8311-70bb3feaae1c" xmlns:ns3="f50e0fd2-8018-4f2e-b1d0-cc3b03dda490" targetNamespace="http://schemas.microsoft.com/office/2006/metadata/properties" ma:root="true" ma:fieldsID="135e14ee90964ee4f37429dae7dd1120" ns2:_="" ns3:_="">
    <xsd:import namespace="5b7108e9-d491-49ee-8311-70bb3feaae1c"/>
    <xsd:import namespace="f50e0fd2-8018-4f2e-b1d0-cc3b03dda4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108e9-d491-49ee-8311-70bb3feaa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e0fd2-8018-4f2e-b1d0-cc3b03dda4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D6B370-E179-4F41-90A4-1BAF931734CB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f50e0fd2-8018-4f2e-b1d0-cc3b03dda490"/>
    <ds:schemaRef ds:uri="http://schemas.microsoft.com/office/2006/metadata/properties"/>
    <ds:schemaRef ds:uri="5b7108e9-d491-49ee-8311-70bb3feaae1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2FD1E0-CB2C-4DEB-A915-1B4DDFD0FA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7108e9-d491-49ee-8311-70bb3feaae1c"/>
    <ds:schemaRef ds:uri="f50e0fd2-8018-4f2e-b1d0-cc3b03dda4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272BE-D85B-46CF-A9F6-4F2EDFE43E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4349</TotalTime>
  <Words>843</Words>
  <Application>Microsoft Office PowerPoint</Application>
  <PresentationFormat>Niestandardowy</PresentationFormat>
  <Paragraphs>91</Paragraphs>
  <Slides>10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Calibri-Light</vt:lpstr>
      <vt:lpstr>Open Sans</vt:lpstr>
      <vt:lpstr>OpenSans-Light</vt:lpstr>
      <vt:lpstr>Times New Roman</vt:lpstr>
      <vt:lpstr>Wingdings</vt:lpstr>
      <vt:lpstr>Office Theme</vt:lpstr>
      <vt:lpstr> PROMOCJA ZDROWIA WŚRÓD PRACOWNIKÓW NACZELNEJ DYREKCJI ARCHIWÓW PAŃSTWOWYCH </vt:lpstr>
      <vt:lpstr>Dlaczego zajęliśmy się ZDROWIEM?</vt:lpstr>
      <vt:lpstr>Określenie zasobów i możliwości</vt:lpstr>
      <vt:lpstr>Działanie 1: Współpraca z Centrum Medycznym WUM - ORGANIZACJA </vt:lpstr>
      <vt:lpstr>Działanie 1: Współpraca z Centrum Medycznym  WUM </vt:lpstr>
      <vt:lpstr>Działanie 1: Współpraca z Centrum Medycznym  WUM                             KORZYŚCI</vt:lpstr>
      <vt:lpstr>Działanie 2: Współpraca z psychologiem                                    ORGANIZACJA </vt:lpstr>
      <vt:lpstr>Działanie 2: Współpraca z psychologiem                                           KORZYŚCI</vt:lpstr>
      <vt:lpstr>                                      SAMOOCENA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Sadza Magdalena</dc:creator>
  <cp:lastModifiedBy>Pawłowski Jacek</cp:lastModifiedBy>
  <cp:revision>159</cp:revision>
  <cp:lastPrinted>2023-09-29T09:18:49Z</cp:lastPrinted>
  <dcterms:created xsi:type="dcterms:W3CDTF">2020-09-21T12:11:01Z</dcterms:created>
  <dcterms:modified xsi:type="dcterms:W3CDTF">2023-11-07T11:12:09Z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2020-09-21T00:00:00Z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2020-09-21T00:00:00Z</vt:filetime>
  </property>
  <property fmtid="{D5CDD505-2E9C-101B-9397-08002B2CF9AE}" pid="5" name="ContentTypeId">
    <vt:lpwstr>0x010100E4AA90CAFC5C5D47A9CF66BD32A6C8A7</vt:lpwstr>
  </property>
  <property fmtid="{D5CDD505-2E9C-101B-9397-08002B2CF9AE}" pid="6" name="ArticulateGUID">
    <vt:lpwstr>C6C42B31-51C5-459F-90AB-912FDEF0ACBF</vt:lpwstr>
  </property>
  <property fmtid="{D5CDD505-2E9C-101B-9397-08002B2CF9AE}" pid="7" name="ArticulatePath">
    <vt:lpwstr>NDAP-Promocja zdrowia-do serwisu</vt:lpwstr>
  </property>
</Properties>
</file>