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3.sv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10" Type="http://schemas.openxmlformats.org/officeDocument/2006/relationships/image" Target="../media/image9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D673AD-CF77-4314-9F60-D91F405C0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856" y="1977242"/>
            <a:ext cx="6277356" cy="415874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99D6BB-9F3C-42C2-94E8-1DBFFED521ED}"/>
              </a:ext>
            </a:extLst>
          </p:cNvPr>
          <p:cNvSpPr txBox="1"/>
          <p:nvPr/>
        </p:nvSpPr>
        <p:spPr>
          <a:xfrm>
            <a:off x="1614583" y="1585469"/>
            <a:ext cx="3734498" cy="13223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prstClr val="white"/>
                </a:solidFill>
                <a:latin typeface="Calibri" panose="020F0502020204030204"/>
              </a:rPr>
              <a:t>Have you recently applied for a visa to enter the Schengen Area?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solidFill>
                <a:prstClr val="white"/>
              </a:solidFill>
              <a:latin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prstClr val="white"/>
                </a:solidFill>
                <a:latin typeface="Calibri" panose="020F0502020204030204"/>
              </a:rPr>
              <a:t>How did you find the visa process?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  <a:latin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7EBAC0-0210-43A1-B6B0-79FEFC63E60F}"/>
              </a:ext>
            </a:extLst>
          </p:cNvPr>
          <p:cNvSpPr/>
          <p:nvPr/>
        </p:nvSpPr>
        <p:spPr>
          <a:xfrm>
            <a:off x="1614583" y="3355152"/>
            <a:ext cx="4892040" cy="157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prstClr val="white"/>
                </a:solidFill>
                <a:latin typeface="Calibri" panose="020F0502020204030204"/>
              </a:rPr>
              <a:t>We want your feedback!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Participate in the European Commission’s consultation on the </a:t>
            </a:r>
            <a:r>
              <a:rPr lang="en-US" dirty="0" err="1">
                <a:solidFill>
                  <a:prstClr val="white"/>
                </a:solidFill>
                <a:latin typeface="Calibri" panose="020F0502020204030204"/>
              </a:rPr>
              <a:t>digitalisation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 of the visa process: </a:t>
            </a:r>
            <a:r>
              <a:rPr lang="en-US" u="sng" dirty="0" smtClean="0">
                <a:solidFill>
                  <a:prstClr val="white"/>
                </a:solidFill>
                <a:latin typeface="Calibri" panose="020F0502020204030204"/>
              </a:rPr>
              <a:t>europa.eu/!xj99KC</a:t>
            </a:r>
            <a:endParaRPr lang="en-US" u="sng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Graphic 7" descr="Help">
            <a:extLst>
              <a:ext uri="{FF2B5EF4-FFF2-40B4-BE49-F238E27FC236}">
                <a16:creationId xmlns:a16="http://schemas.microsoft.com/office/drawing/2014/main" id="{1D2E1F31-1EBD-4A56-919D-031B59E074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52120" y="1585469"/>
            <a:ext cx="562463" cy="562463"/>
          </a:xfrm>
          <a:prstGeom prst="rect">
            <a:avLst/>
          </a:prstGeom>
        </p:spPr>
      </p:pic>
      <p:pic>
        <p:nvPicPr>
          <p:cNvPr id="12" name="Graphic 7" descr="Help">
            <a:extLst>
              <a:ext uri="{FF2B5EF4-FFF2-40B4-BE49-F238E27FC236}">
                <a16:creationId xmlns:a16="http://schemas.microsoft.com/office/drawing/2014/main" id="{1D2E1F31-1EBD-4A56-919D-031B59E074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52120" y="2569009"/>
            <a:ext cx="562463" cy="5624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971" y="5154648"/>
            <a:ext cx="1284542" cy="12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E7B5A3-E99C-4D96-B491-F28B7EE7F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50" r="-2" b="24034"/>
          <a:stretch/>
        </p:blipFill>
        <p:spPr>
          <a:xfrm>
            <a:off x="4133088" y="186695"/>
            <a:ext cx="8058912" cy="3710246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sp>
        <p:nvSpPr>
          <p:cNvPr id="6" name="TextBox 5"/>
          <p:cNvSpPr txBox="1"/>
          <p:nvPr/>
        </p:nvSpPr>
        <p:spPr>
          <a:xfrm>
            <a:off x="846646" y="1678122"/>
            <a:ext cx="4138010" cy="13223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  <a:latin typeface="Calibri" panose="020F0502020204030204"/>
              </a:rPr>
              <a:t>Have you recently applied for a visa to enter the Schengen Area?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  <a:latin typeface="Calibri" panose="020F0502020204030204"/>
              </a:rPr>
              <a:t>How did you find the visa process?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5B9BD5">
                  <a:lumMod val="75000"/>
                </a:srgbClr>
              </a:solidFill>
              <a:latin typeface="Calibri" panose="020F0502020204030204"/>
            </a:endParaRPr>
          </a:p>
        </p:txBody>
      </p:sp>
      <p:pic>
        <p:nvPicPr>
          <p:cNvPr id="7" name="Graphic 9" descr="Help">
            <a:extLst>
              <a:ext uri="{FF2B5EF4-FFF2-40B4-BE49-F238E27FC236}">
                <a16:creationId xmlns:a16="http://schemas.microsoft.com/office/drawing/2014/main" id="{5A89090C-7882-4E52-AD38-7EEFB1FC0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4183" y="1678122"/>
            <a:ext cx="562463" cy="562463"/>
          </a:xfrm>
          <a:prstGeom prst="rect">
            <a:avLst/>
          </a:prstGeom>
        </p:spPr>
      </p:pic>
      <p:pic>
        <p:nvPicPr>
          <p:cNvPr id="8" name="Graphic 9" descr="Help">
            <a:extLst>
              <a:ext uri="{FF2B5EF4-FFF2-40B4-BE49-F238E27FC236}">
                <a16:creationId xmlns:a16="http://schemas.microsoft.com/office/drawing/2014/main" id="{5A89090C-7882-4E52-AD38-7EEFB1FC0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4182" y="2536680"/>
            <a:ext cx="562463" cy="56246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318F0B8-29BF-4DD1-9EF9-5430F0D38B77}"/>
              </a:ext>
            </a:extLst>
          </p:cNvPr>
          <p:cNvSpPr/>
          <p:nvPr/>
        </p:nvSpPr>
        <p:spPr>
          <a:xfrm>
            <a:off x="846645" y="3169784"/>
            <a:ext cx="4892040" cy="157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We want your feedback!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Participate in the European Commission’s consultation on the </a:t>
            </a:r>
            <a:r>
              <a:rPr lang="en-US" dirty="0" err="1">
                <a:solidFill>
                  <a:prstClr val="black"/>
                </a:solidFill>
                <a:latin typeface="Calibri" panose="020F0502020204030204"/>
              </a:rPr>
              <a:t>digitalisation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of the visa process: </a:t>
            </a:r>
            <a:r>
              <a:rPr lang="en-US" u="sng" dirty="0">
                <a:solidFill>
                  <a:prstClr val="black"/>
                </a:solidFill>
                <a:latin typeface="Calibri" panose="020F0502020204030204"/>
              </a:rPr>
              <a:t>europa.eu/!xj99KC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635" y="5035157"/>
            <a:ext cx="1416031" cy="141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DFF74ACC-2E2F-4D51-85FA-58790C8353C6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E8267B366D754040B7AC9B4B607C0E41" ma:contentTypeVersion="1" ma:contentTypeDescription="Upload an image." ma:contentTypeScope="" ma:versionID="37b6266c763af5d14e1d1f0b094548aa">
  <xsd:schema xmlns:xsd="http://www.w3.org/2001/XMLSchema" xmlns:xs="http://www.w3.org/2001/XMLSchema" xmlns:p="http://schemas.microsoft.com/office/2006/metadata/properties" xmlns:ns1="http://schemas.microsoft.com/sharepoint/v3" xmlns:ns2="DFF74ACC-2E2F-4D51-85FA-58790C8353C6" xmlns:ns3="http://schemas.microsoft.com/sharepoint/v3/fields" targetNamespace="http://schemas.microsoft.com/office/2006/metadata/properties" ma:root="true" ma:fieldsID="92186581dc751040d0dcc25025a2930e" ns1:_="" ns2:_="" ns3:_="">
    <xsd:import namespace="http://schemas.microsoft.com/sharepoint/v3"/>
    <xsd:import namespace="DFF74ACC-2E2F-4D51-85FA-58790C8353C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74ACC-2E2F-4D51-85FA-58790C8353C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F87431-2774-4E17-BE38-8A579357848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sharepoint/v3/fields"/>
    <ds:schemaRef ds:uri="http://schemas.microsoft.com/office/2006/documentManagement/types"/>
    <ds:schemaRef ds:uri="DFF74ACC-2E2F-4D51-85FA-58790C8353C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89B54B-5BED-482B-B6F1-BCA26DBED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F74ACC-2E2F-4D51-85FA-58790C8353C6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86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keywords/>
  <dc:description/>
  <cp:lastModifiedBy>VYSKUPAITIS Mindaugas (HOME)</cp:lastModifiedBy>
  <cp:revision>92</cp:revision>
  <dcterms:created xsi:type="dcterms:W3CDTF">2019-08-09T12:06:42Z</dcterms:created>
  <dcterms:modified xsi:type="dcterms:W3CDTF">2021-03-15T13:52:54Z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0x0101009148F5A04DDD49CBA7127AADA5FB792B00AADE34325A8B49CDA8BB4DB53328F21400E8267B366D754040B7AC9B4B607C0E41</vt:lpwstr>
  </property>
</Properties>
</file>