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3" r:id="rId8"/>
    <p:sldId id="262" r:id="rId9"/>
    <p:sldId id="275" r:id="rId10"/>
    <p:sldId id="261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5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4185283772887E-2"/>
          <c:y val="0.16993466880961886"/>
          <c:w val="0.73748494985418445"/>
          <c:h val="0.62697798490359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9602449.1600000001</c:v>
                </c:pt>
                <c:pt idx="1">
                  <c:v>7843118.7300000004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15-460A-98B2-DBC607F82BE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środki UE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7148207.6399999997</c:v>
                </c:pt>
                <c:pt idx="1">
                  <c:v>6111916.1699999999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15-460A-98B2-DBC607F82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8671160"/>
        <c:axId val="238674296"/>
      </c:barChart>
      <c:catAx>
        <c:axId val="23867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8674296"/>
        <c:crosses val="autoZero"/>
        <c:auto val="1"/>
        <c:lblAlgn val="ctr"/>
        <c:lblOffset val="100"/>
        <c:noMultiLvlLbl val="0"/>
      </c:catAx>
      <c:valAx>
        <c:axId val="238674296"/>
        <c:scaling>
          <c:orientation val="minMax"/>
          <c:max val="1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zł&quot;* #,##0.00_);_(&quot;zł&quot;* \(#,##0.00\);_(&quot;zł&quot;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8671160"/>
        <c:crosses val="autoZero"/>
        <c:crossBetween val="between"/>
        <c:majorUnit val="2000000"/>
        <c:minorUnit val="10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256558102914493"/>
          <c:y val="0.36497256719512605"/>
          <c:w val="0.14337790583584595"/>
          <c:h val="0.31044554258044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44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69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80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9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3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9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1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59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6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80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3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2205757" y="936265"/>
            <a:ext cx="8040291" cy="387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</a:rPr>
              <a:t>Otwarte Narodowe. Digitalizacja i udostępnianie zbiorów Muzeum Narodowego w Warszawie </a:t>
            </a:r>
          </a:p>
          <a:p>
            <a:r>
              <a:rPr lang="pl-PL" b="1" dirty="0">
                <a:solidFill>
                  <a:schemeClr val="bg1"/>
                </a:solidFill>
              </a:rPr>
              <a:t>Projekt realizowany z dofinansowaniem z Programu Operacyjnego Polska Cyfrowa w ramach działania 2.3 „Cyfrowa dostępność i użyteczność informacji sektora publicznego”, poddziałanie 2.3.2 „Cyfrowe udostępnienie zasobów kultury”</a:t>
            </a:r>
            <a:endParaRPr lang="pl-PL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8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BEZPIECZEŃSTWO SYSTEMU I DANYCH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963780"/>
              </p:ext>
            </p:extLst>
          </p:nvPr>
        </p:nvGraphicFramePr>
        <p:xfrm>
          <a:off x="668241" y="2541401"/>
          <a:ext cx="10801199" cy="275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06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461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Nazwa produktu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Poziom bezpieczeństwa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</a:rPr>
                        <a:t>Cyfrowe Muzeum Narodowe w</a:t>
                      </a:r>
                      <a:r>
                        <a:rPr lang="pl-PL" sz="1200" b="0" i="1" baseline="0" dirty="0">
                          <a:solidFill>
                            <a:srgbClr val="0070C0"/>
                          </a:solidFill>
                          <a:effectLst/>
                        </a:rPr>
                        <a:t> Warszawie</a:t>
                      </a:r>
                      <a:endParaRPr lang="pl-PL" sz="1200" b="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i="1" dirty="0">
                          <a:solidFill>
                            <a:srgbClr val="0070C0"/>
                          </a:solidFill>
                        </a:rPr>
                        <a:t>Wszystkie dane udostępnianie w serwisie Cyfrowe MNW są pobierane z serwerów MNW – zarówno jeśli chodzi o zdjęcia cyfrowe, przechowywane na macierzy jak również dane pobierane poprzez wystawiany </a:t>
                      </a:r>
                      <a:r>
                        <a:rPr lang="pl-PL" sz="1200" i="1" dirty="0" err="1">
                          <a:solidFill>
                            <a:srgbClr val="0070C0"/>
                          </a:solidFill>
                        </a:rPr>
                        <a:t>xml</a:t>
                      </a:r>
                      <a:r>
                        <a:rPr lang="pl-PL" sz="1200" i="1" dirty="0">
                          <a:solidFill>
                            <a:srgbClr val="0070C0"/>
                          </a:solidFill>
                        </a:rPr>
                        <a:t> z systemu muzealnego</a:t>
                      </a:r>
                      <a:r>
                        <a:rPr lang="pl-PL" sz="1200" i="1" baseline="0" dirty="0">
                          <a:solidFill>
                            <a:srgbClr val="0070C0"/>
                          </a:solidFill>
                        </a:rPr>
                        <a:t> MONA. Wszystkie te dane zgodnie z Krajowymi Ramami Interoperacyjności podlegają systemowi zarządzania bezpieczeństwem informacji zapewniający poufność, dostępność i integralność informacji</a:t>
                      </a:r>
                    </a:p>
                    <a:p>
                      <a:pPr algn="l"/>
                      <a:r>
                        <a:rPr lang="pl-PL" sz="1200" i="1" baseline="0" dirty="0">
                          <a:solidFill>
                            <a:srgbClr val="0070C0"/>
                          </a:solidFill>
                        </a:rPr>
                        <a:t>Dane są </a:t>
                      </a:r>
                      <a:r>
                        <a:rPr lang="pl-PL" sz="1200" i="1" baseline="0" dirty="0" err="1">
                          <a:solidFill>
                            <a:srgbClr val="0070C0"/>
                          </a:solidFill>
                        </a:rPr>
                        <a:t>backupowane</a:t>
                      </a:r>
                      <a:r>
                        <a:rPr lang="pl-PL" sz="1200" i="1" baseline="0" dirty="0">
                          <a:solidFill>
                            <a:srgbClr val="0070C0"/>
                          </a:solidFill>
                        </a:rPr>
                        <a:t> – Muzeum posiada bibliotekę taśmową, pełen backup danych wykonywany jest raz w tygodniu. System zarządzania bezpieczeństwem danych zapewnia dostęp tylko dla pracowników posiadających wymagane uprawnienia. Wykonawca serwisu zgodnie z zapisami umowy również wykonywał swoje działania w zgodzie z przyjętą polityką bezpieczeństwa, wszelkie certyfikaty dostępu (m.in. do danych multimedialnych) są </a:t>
                      </a:r>
                      <a:r>
                        <a:rPr lang="pl-PL" sz="1200" i="1" baseline="0" dirty="0" err="1">
                          <a:solidFill>
                            <a:srgbClr val="0070C0"/>
                          </a:solidFill>
                        </a:rPr>
                        <a:t>ohasłowane</a:t>
                      </a:r>
                      <a:r>
                        <a:rPr lang="pl-PL" sz="1200" i="1" baseline="0" dirty="0">
                          <a:solidFill>
                            <a:srgbClr val="0070C0"/>
                          </a:solidFill>
                        </a:rPr>
                        <a:t>, generowane z ograniczeniami czasowymi, wykonawca otrzymał dedykowane łącze </a:t>
                      </a:r>
                      <a:r>
                        <a:rPr lang="pl-PL" sz="1200" i="1" baseline="0" dirty="0" err="1">
                          <a:solidFill>
                            <a:srgbClr val="0070C0"/>
                          </a:solidFill>
                        </a:rPr>
                        <a:t>vpn</a:t>
                      </a:r>
                      <a:r>
                        <a:rPr lang="pl-PL" sz="1200" i="1" baseline="0" dirty="0">
                          <a:solidFill>
                            <a:srgbClr val="0070C0"/>
                          </a:solidFill>
                        </a:rPr>
                        <a:t>, systemy wystawiające dane – Informacje sektora publicznego są w pełni izolowane od systemów wewnętrznych muzealnych i  tym samym bezpieczne dla oryginalnych plików cyfrowych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80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310557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TRWAŁOŚĆ PROJEKTU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67405" y="2033994"/>
            <a:ext cx="8221646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Okres trwałości: 5 lat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pl-PL" sz="1000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Źródło finansowania utrzymania produktów projektu: środki własne, częściowo środki z Programu Operacyjnego Polska Cyfrowa (hosting serwisu Cyfrowe MNW)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pl-PL" sz="1000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Najważniejsze ryzyka: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22253"/>
              </p:ext>
            </p:extLst>
          </p:nvPr>
        </p:nvGraphicFramePr>
        <p:xfrm>
          <a:off x="767405" y="4191502"/>
          <a:ext cx="1072919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8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5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03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Nazwa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Siła oddziaływania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Prawdopodobieństwo wystąpienia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Reakcja na ryzyko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Stabilność systemu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Przeanalizowanie głównych przyczyn dotychczasowych problemów, opracowanie scenariuszy bezpieczeństwa.</a:t>
                      </a:r>
                      <a:endParaRPr lang="pl-PL" sz="20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Problemy z finansowaniem efektów projektu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w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okresie trwałości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mała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Pozyskiwanie przez Muzeum sponsorów na</a:t>
                      </a: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przeprowadzenie dalszego procesu digitalizacji</a:t>
                      </a: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oraz odpowiednie planowanie budżetu i</a:t>
                      </a: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finansowania z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MKiDN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3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50241"/>
              </p:ext>
            </p:extLst>
          </p:nvPr>
        </p:nvGraphicFramePr>
        <p:xfrm>
          <a:off x="644742" y="1296785"/>
          <a:ext cx="1072919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4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84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2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Nazwa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Siła oddziaływania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Prawdopodobieństwo wystąpienia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Reakcja na ryzyko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Postęp technologiczny wpływający na zmiany w sprzęcie, oprogramowaniu</a:t>
                      </a:r>
                      <a:endParaRPr lang="pl-PL" sz="1400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Wytypowany sprzęt został dobrany tak aby maksymalnie zniwelować ewentualne różnice technologiczne mogące pojawić się w trakcie realizacji projektu.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Niskie wskaźniki oglądalności nowego serwisu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mała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Uruchomienie nowego planu promocji z uwzględnieniem promocji internetowej, zaangażowanie partnerów jak np. Stowarzyszenie </a:t>
                      </a:r>
                      <a:r>
                        <a:rPr lang="pl-PL" sz="1400" dirty="0" err="1"/>
                        <a:t>Wikimedia</a:t>
                      </a:r>
                      <a:r>
                        <a:rPr lang="pl-PL" sz="1400" dirty="0"/>
                        <a:t> Polska; już obecnie prowadzimy wspólną politykę promocyjną tzn. działania komunikacyjne w przestrzeni cyfrowej obejmują </a:t>
                      </a:r>
                      <a:r>
                        <a:rPr lang="pl-PL" sz="1400" dirty="0" err="1"/>
                        <a:t>social</a:t>
                      </a:r>
                      <a:r>
                        <a:rPr lang="pl-PL" sz="1400" dirty="0"/>
                        <a:t> media , strony główną i również Cyfrowe MNW, statystyki oględzin wciąż rosną, są stale monitorowane,</a:t>
                      </a:r>
                      <a:r>
                        <a:rPr lang="pl-PL" sz="1400" baseline="0" dirty="0"/>
                        <a:t> w razie spadku Muzeum będzie opracowywało nowe kampanie promocyjne</a:t>
                      </a:r>
                      <a:r>
                        <a:rPr lang="pl-PL" sz="14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93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143107"/>
            <a:ext cx="11945372" cy="560214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25214" y="6032938"/>
            <a:ext cx="989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Serwis : Cyfrowe MNW: cyfrowe.mnw.art.pl</a:t>
            </a:r>
          </a:p>
        </p:txBody>
      </p:sp>
    </p:spTree>
    <p:extLst>
      <p:ext uri="{BB962C8B-B14F-4D97-AF65-F5344CB8AC3E}">
        <p14:creationId xmlns:p14="http://schemas.microsoft.com/office/powerpoint/2010/main" val="96021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578565"/>
            <a:ext cx="12044855" cy="559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45" y="187841"/>
            <a:ext cx="5516979" cy="26010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845" y="388383"/>
            <a:ext cx="3939881" cy="547163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82" y="2890345"/>
            <a:ext cx="3043199" cy="27923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744" y="3436330"/>
            <a:ext cx="6273160" cy="31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8676" y="115614"/>
            <a:ext cx="872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Przykładowe obiekty </a:t>
            </a:r>
            <a:r>
              <a:rPr lang="pl-PL" dirty="0" err="1"/>
              <a:t>zdigitalizowane</a:t>
            </a:r>
            <a:r>
              <a:rPr lang="pl-PL" dirty="0"/>
              <a:t> w ramach projektu: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484946"/>
            <a:ext cx="4355477" cy="43077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698" y="115614"/>
            <a:ext cx="2888106" cy="40914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89" y="638961"/>
            <a:ext cx="3880859" cy="30447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876" y="3324062"/>
            <a:ext cx="3982178" cy="33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2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801591" y="2807179"/>
            <a:ext cx="80402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>
                <a:solidFill>
                  <a:schemeClr val="bg1"/>
                </a:solidFill>
              </a:rPr>
              <a:t>Dziękuję za uwagę</a:t>
            </a:r>
            <a:endParaRPr lang="pl-PL"/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1843022" y="1367374"/>
            <a:ext cx="8429445" cy="12241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/>
              <a:t>„Otwarte Narodowe. Digitalizacja i udostępnianie zbiorów Muzeum Narodowego w Warszawie”</a:t>
            </a:r>
            <a:endParaRPr lang="pl-PL" sz="4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24277" y="2394145"/>
            <a:ext cx="842782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Wnioskodawca: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pl-PL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Beneficjent: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pl-PL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Partnerzy:</a:t>
            </a:r>
            <a:endParaRPr lang="pl-PL" dirty="0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491375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CEL PROJEKTU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20895" y="5512744"/>
            <a:ext cx="93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Zwiększenie dostępu do zasobów kultury Muzeum Narodowego w Warszawie w formie cyfrowej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632364" y="2327564"/>
            <a:ext cx="5985163" cy="38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43200" y="2372829"/>
            <a:ext cx="6539345" cy="38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Minister Kultury i Dziedzictwa Narodowego i Sportu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743200" y="3136517"/>
            <a:ext cx="6539345" cy="38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Muzeum Narodowe w Warszawie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743200" y="3896829"/>
            <a:ext cx="4876800" cy="369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Projekt realizowany bez udziału partnerów</a:t>
            </a:r>
          </a:p>
        </p:txBody>
      </p:sp>
    </p:spTree>
    <p:extLst>
      <p:ext uri="{BB962C8B-B14F-4D97-AF65-F5344CB8AC3E}">
        <p14:creationId xmlns:p14="http://schemas.microsoft.com/office/powerpoint/2010/main" val="151156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 txBox="1">
            <a:spLocks/>
          </p:cNvSpPr>
          <p:nvPr/>
        </p:nvSpPr>
        <p:spPr>
          <a:xfrm>
            <a:off x="1834798" y="1395292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988144"/>
              </p:ext>
            </p:extLst>
          </p:nvPr>
        </p:nvGraphicFramePr>
        <p:xfrm>
          <a:off x="635726" y="2132856"/>
          <a:ext cx="10946674" cy="105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6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6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6023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Planowany: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</a:rPr>
                        <a:t>01.01.2018</a:t>
                      </a:r>
                      <a:endParaRPr lang="pl-PL" sz="12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</a:rPr>
                        <a:t>31.12.2020</a:t>
                      </a:r>
                      <a:endParaRPr lang="pl-PL" sz="12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959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</a:rPr>
                        <a:t>01.01.2018</a:t>
                      </a:r>
                      <a:endParaRPr lang="pl-PL" sz="12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</a:rPr>
                        <a:t>31.12.2020</a:t>
                      </a:r>
                      <a:endParaRPr lang="pl-PL" sz="12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Podtytuł 2"/>
          <p:cNvSpPr txBox="1">
            <a:spLocks/>
          </p:cNvSpPr>
          <p:nvPr/>
        </p:nvSpPr>
        <p:spPr>
          <a:xfrm>
            <a:off x="0" y="3455322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KOSZT REALIZACJI PROJEKTU</a:t>
            </a:r>
            <a:endParaRPr lang="pl-PL" sz="4000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F3F5F99D-38ED-4660-8D78-4F88ACC10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73744"/>
              </p:ext>
            </p:extLst>
          </p:nvPr>
        </p:nvGraphicFramePr>
        <p:xfrm>
          <a:off x="523875" y="4135360"/>
          <a:ext cx="10460956" cy="254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124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0" y="1430466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PROJEKTU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06582" y="2274080"/>
            <a:ext cx="10945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Zad. 1 Budowa pawilonu fotograficznego </a:t>
            </a:r>
            <a:r>
              <a:rPr lang="pl-PL" dirty="0"/>
              <a:t>- zadanie zrealizowane , zgodnie z dokumentacją projektową</a:t>
            </a:r>
          </a:p>
          <a:p>
            <a:r>
              <a:rPr lang="pl-PL" dirty="0"/>
              <a:t>Na tyłach gmachu Muzeum powstał nowoczesny pawilon fotograficzny mieszczący 3 stanowiska </a:t>
            </a:r>
            <a:r>
              <a:rPr lang="pl-PL" dirty="0" smtClean="0"/>
              <a:t>fotograficzne             i stanowisko </a:t>
            </a:r>
            <a:r>
              <a:rPr lang="pl-PL" dirty="0"/>
              <a:t>grafika </a:t>
            </a:r>
            <a:r>
              <a:rPr lang="pl-PL" dirty="0" smtClean="0"/>
              <a:t>komputerowego</a:t>
            </a:r>
          </a:p>
          <a:p>
            <a:endParaRPr lang="pl-PL" sz="800" dirty="0"/>
          </a:p>
          <a:p>
            <a:r>
              <a:rPr lang="pl-PL" b="1" dirty="0"/>
              <a:t>Zad. </a:t>
            </a:r>
            <a:r>
              <a:rPr lang="pl-PL" b="1" dirty="0" smtClean="0"/>
              <a:t>2 </a:t>
            </a:r>
            <a:r>
              <a:rPr lang="pl-PL" b="1" dirty="0"/>
              <a:t>Przygotowanie opisu projektu informatycznego, analizy popytu, studium wykonalności, koordynacja projektu, usługi doradcze w zakresie zamówień publicznych </a:t>
            </a:r>
            <a:r>
              <a:rPr lang="pl-PL" dirty="0"/>
              <a:t>- </a:t>
            </a:r>
            <a:r>
              <a:rPr lang="pl-PL" dirty="0" smtClean="0"/>
              <a:t>zadanie </a:t>
            </a:r>
            <a:r>
              <a:rPr lang="pl-PL" dirty="0"/>
              <a:t>zrealizowane </a:t>
            </a:r>
            <a:endParaRPr lang="pl-PL" dirty="0" smtClean="0"/>
          </a:p>
          <a:p>
            <a:endParaRPr lang="pl-PL" sz="800" dirty="0"/>
          </a:p>
          <a:p>
            <a:r>
              <a:rPr lang="pl-PL" b="1" dirty="0"/>
              <a:t>Zad. 3 Pozyskanie i wdrożenie infrastruktury IT niezbędnej do digitalizacji, bieżącej archiwizacji udostępniania </a:t>
            </a:r>
            <a:r>
              <a:rPr lang="pl-PL" b="1" dirty="0" smtClean="0"/>
              <a:t>     on </a:t>
            </a:r>
            <a:r>
              <a:rPr lang="pl-PL" b="1" dirty="0" err="1"/>
              <a:t>line</a:t>
            </a:r>
            <a:r>
              <a:rPr lang="pl-PL" b="1" dirty="0"/>
              <a:t> </a:t>
            </a:r>
            <a:r>
              <a:rPr lang="pl-PL" dirty="0"/>
              <a:t>- zadanie zrealizowane, zgodnie z harmonogramem m.in. Zakup biblioteki taśmowej, serwera kasetowego, </a:t>
            </a:r>
            <a:r>
              <a:rPr lang="pl-PL" dirty="0" smtClean="0"/>
              <a:t>   2 </a:t>
            </a:r>
            <a:r>
              <a:rPr lang="pl-PL" dirty="0"/>
              <a:t>procesorowego z pamięcią 128GB, modułem sieciowym, macierzy dyskowej z półką, oprogramowanie do zarządzania zdjęciami cyfrowymi, </a:t>
            </a:r>
            <a:r>
              <a:rPr lang="pl-PL" dirty="0" err="1"/>
              <a:t>świtałowody</a:t>
            </a:r>
            <a:r>
              <a:rPr lang="pl-PL" dirty="0"/>
              <a:t> łączące serwerownię ze stanowiskami </a:t>
            </a:r>
            <a:r>
              <a:rPr lang="pl-PL" dirty="0" err="1" smtClean="0"/>
              <a:t>digitalziacyjnymi</a:t>
            </a:r>
            <a:endParaRPr lang="pl-PL" dirty="0" smtClean="0"/>
          </a:p>
          <a:p>
            <a:endParaRPr lang="pl-PL" sz="800" dirty="0"/>
          </a:p>
          <a:p>
            <a:r>
              <a:rPr lang="pl-PL" b="1" dirty="0"/>
              <a:t>Zad. 4 Zakup sprzętu fotograficznego instalacja w Pracowni </a:t>
            </a:r>
            <a:r>
              <a:rPr lang="pl-PL" b="1" dirty="0" smtClean="0"/>
              <a:t>digitalizacyjnej - z</a:t>
            </a:r>
            <a:r>
              <a:rPr lang="pl-PL" dirty="0" smtClean="0"/>
              <a:t>adanie </a:t>
            </a:r>
            <a:r>
              <a:rPr lang="pl-PL" dirty="0"/>
              <a:t>zakończone, zgodnie </a:t>
            </a:r>
            <a:r>
              <a:rPr lang="pl-PL" dirty="0" smtClean="0"/>
              <a:t>                           z </a:t>
            </a:r>
            <a:r>
              <a:rPr lang="pl-PL" dirty="0"/>
              <a:t>harmonogramem. Sprzęt został dostarczony w terminie, stworzono 5 nowych w pełni wyposażonych stanowisk fotograficznych</a:t>
            </a:r>
          </a:p>
        </p:txBody>
      </p:sp>
    </p:spTree>
    <p:extLst>
      <p:ext uri="{BB962C8B-B14F-4D97-AF65-F5344CB8AC3E}">
        <p14:creationId xmlns:p14="http://schemas.microsoft.com/office/powerpoint/2010/main" val="363885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0" y="1484784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PROJEKTU cd.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51384" y="2382855"/>
            <a:ext cx="10379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Zad. </a:t>
            </a:r>
            <a:r>
              <a:rPr lang="pl-PL" b="1" dirty="0" smtClean="0"/>
              <a:t>5 </a:t>
            </a:r>
            <a:r>
              <a:rPr lang="pl-PL" b="1" dirty="0"/>
              <a:t>Digitalizacja zasobów </a:t>
            </a:r>
            <a:r>
              <a:rPr lang="pl-PL" dirty="0" smtClean="0"/>
              <a:t>- zadanie </a:t>
            </a:r>
            <a:r>
              <a:rPr lang="pl-PL" dirty="0"/>
              <a:t>zrealizowane – </a:t>
            </a:r>
            <a:r>
              <a:rPr lang="pl-PL" dirty="0" err="1"/>
              <a:t>zdigitalizowano</a:t>
            </a:r>
            <a:r>
              <a:rPr lang="pl-PL" dirty="0"/>
              <a:t> </a:t>
            </a:r>
            <a:r>
              <a:rPr lang="pl-PL" b="1" dirty="0"/>
              <a:t>20.019 </a:t>
            </a:r>
            <a:r>
              <a:rPr lang="pl-PL" b="1" dirty="0" smtClean="0"/>
              <a:t>zabytków</a:t>
            </a:r>
          </a:p>
          <a:p>
            <a:endParaRPr lang="pl-PL" sz="800" dirty="0"/>
          </a:p>
          <a:p>
            <a:r>
              <a:rPr lang="pl-PL" b="1" dirty="0"/>
              <a:t>Zad. 6 </a:t>
            </a:r>
            <a:r>
              <a:rPr lang="pl-PL" b="1" dirty="0" smtClean="0"/>
              <a:t>Opracowanie </a:t>
            </a:r>
            <a:r>
              <a:rPr lang="pl-PL" b="1" dirty="0"/>
              <a:t>metadanych, opisów popularyzatorskich oraz tłumaczeń dla</a:t>
            </a:r>
          </a:p>
          <a:p>
            <a:r>
              <a:rPr lang="pl-PL" b="1" dirty="0" err="1"/>
              <a:t>zdigitalizowanych</a:t>
            </a:r>
            <a:r>
              <a:rPr lang="pl-PL" b="1" dirty="0"/>
              <a:t> zbiorów do udostępnienia online </a:t>
            </a:r>
            <a:r>
              <a:rPr lang="pl-PL" dirty="0" smtClean="0"/>
              <a:t>- zadanie </a:t>
            </a:r>
            <a:r>
              <a:rPr lang="pl-PL" dirty="0"/>
              <a:t>zostało zrealizowano zgodnie z zakresem </a:t>
            </a:r>
            <a:r>
              <a:rPr lang="pl-PL" dirty="0" smtClean="0"/>
              <a:t>                      w </a:t>
            </a:r>
            <a:r>
              <a:rPr lang="pl-PL" dirty="0"/>
              <a:t>dokumentacji </a:t>
            </a:r>
            <a:r>
              <a:rPr lang="pl-PL" dirty="0" smtClean="0"/>
              <a:t>projektowej</a:t>
            </a:r>
          </a:p>
          <a:p>
            <a:endParaRPr lang="pl-PL" sz="800" dirty="0"/>
          </a:p>
          <a:p>
            <a:r>
              <a:rPr lang="pl-PL" b="1" dirty="0"/>
              <a:t>Zad. 7 </a:t>
            </a:r>
            <a:r>
              <a:rPr lang="pl-PL" b="1" dirty="0" smtClean="0"/>
              <a:t>Prace </a:t>
            </a:r>
            <a:r>
              <a:rPr lang="pl-PL" b="1" dirty="0"/>
              <a:t>informatyczne związane z budową serwisu internetowego</a:t>
            </a:r>
          </a:p>
          <a:p>
            <a:r>
              <a:rPr lang="pl-PL" b="1" dirty="0" smtClean="0"/>
              <a:t>15.10.2020 </a:t>
            </a:r>
            <a:r>
              <a:rPr lang="pl-PL" b="1" dirty="0"/>
              <a:t>uruchomiono nowy serwis Cyfrowe Muzeum Narodowe w Warszawie</a:t>
            </a:r>
          </a:p>
          <a:p>
            <a:r>
              <a:rPr lang="pl-PL" b="1" dirty="0" smtClean="0"/>
              <a:t>Do </a:t>
            </a:r>
            <a:r>
              <a:rPr lang="pl-PL" b="1" dirty="0"/>
              <a:t>31.12.2020 r. udostępniono 61.134 zabytki w serwisie Cyfrowe </a:t>
            </a:r>
            <a:r>
              <a:rPr lang="pl-PL" b="1" dirty="0" smtClean="0"/>
              <a:t>MNW</a:t>
            </a:r>
          </a:p>
          <a:p>
            <a:endParaRPr lang="pl-PL" sz="800" b="1" dirty="0"/>
          </a:p>
          <a:p>
            <a:r>
              <a:rPr lang="pl-PL" b="1" dirty="0"/>
              <a:t>Zad. 8 Informacja i </a:t>
            </a:r>
            <a:r>
              <a:rPr lang="pl-PL" b="1" dirty="0" smtClean="0"/>
              <a:t>promocja - </a:t>
            </a:r>
            <a:r>
              <a:rPr lang="pl-PL" dirty="0" smtClean="0"/>
              <a:t>zadanie </a:t>
            </a:r>
            <a:r>
              <a:rPr lang="pl-PL" dirty="0"/>
              <a:t>zrealizowane zgodnie z planem promocji zadania</a:t>
            </a:r>
          </a:p>
          <a:p>
            <a:r>
              <a:rPr lang="pl-PL" dirty="0">
                <a:solidFill>
                  <a:prstClr val="black"/>
                </a:solidFill>
              </a:rPr>
              <a:t>Stworzono 3 spoty promocyjne emitowane w </a:t>
            </a:r>
            <a:r>
              <a:rPr lang="pl-PL" dirty="0" err="1">
                <a:solidFill>
                  <a:prstClr val="black"/>
                </a:solidFill>
              </a:rPr>
              <a:t>social</a:t>
            </a:r>
            <a:r>
              <a:rPr lang="pl-PL" dirty="0">
                <a:solidFill>
                  <a:prstClr val="black"/>
                </a:solidFill>
              </a:rPr>
              <a:t> mediach, na kanale YT, w kinach studyjnych, pociągach </a:t>
            </a:r>
            <a:r>
              <a:rPr lang="pl-PL" dirty="0" err="1">
                <a:solidFill>
                  <a:prstClr val="black"/>
                </a:solidFill>
              </a:rPr>
              <a:t>pendolino</a:t>
            </a:r>
            <a:r>
              <a:rPr lang="pl-PL" dirty="0">
                <a:solidFill>
                  <a:prstClr val="black"/>
                </a:solidFill>
              </a:rPr>
              <a:t>, zorganizowano konferencje prasową w związku  z </a:t>
            </a:r>
            <a:r>
              <a:rPr lang="pl-PL" dirty="0" err="1">
                <a:solidFill>
                  <a:prstClr val="black"/>
                </a:solidFill>
              </a:rPr>
              <a:t>urchomienieniem</a:t>
            </a:r>
            <a:r>
              <a:rPr lang="pl-PL" dirty="0">
                <a:solidFill>
                  <a:prstClr val="black"/>
                </a:solidFill>
              </a:rPr>
              <a:t> nowego serwisu, publikowano w </a:t>
            </a:r>
            <a:r>
              <a:rPr lang="pl-PL" dirty="0" err="1">
                <a:solidFill>
                  <a:prstClr val="black"/>
                </a:solidFill>
              </a:rPr>
              <a:t>social</a:t>
            </a:r>
            <a:r>
              <a:rPr lang="pl-PL" dirty="0">
                <a:solidFill>
                  <a:prstClr val="black"/>
                </a:solidFill>
              </a:rPr>
              <a:t> mediach filmy edukacyjne – 15 filmów oznaczonych #</a:t>
            </a:r>
            <a:r>
              <a:rPr lang="pl-PL" dirty="0" err="1">
                <a:solidFill>
                  <a:prstClr val="black"/>
                </a:solidFill>
              </a:rPr>
              <a:t>OtwarteNarodowe</a:t>
            </a:r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0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PROJEKTU</a:t>
            </a:r>
            <a:endParaRPr lang="pl-PL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14830"/>
              </p:ext>
            </p:extLst>
          </p:nvPr>
        </p:nvGraphicFramePr>
        <p:xfrm>
          <a:off x="695401" y="2347558"/>
          <a:ext cx="10783008" cy="2437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9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8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5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5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Serwis internetowy Cyfrowe Muzeum Narodowe w Warszawie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Udostępnione 61.134 </a:t>
                      </a:r>
                      <a:r>
                        <a:rPr lang="pl-PL" sz="12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zdigitalizowane</a:t>
                      </a:r>
                      <a:r>
                        <a:rPr lang="pl-PL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zabytki (stan na 31.12.2020 r.)</a:t>
                      </a:r>
                      <a:endParaRPr lang="pl-PL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2020-09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2020-10-15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15.10.2020 nastąpiła uroczysta inauguracja nowego serwisu. Opóźnienie w tym zakresie spowodowane zostało przesunięciem w pracach digitalizacyjnych (z powodu pandemii COVID-19), a także koniecznością wykonania audytu pod względem dostępności, który został zakończony 14.09.2020.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03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PROJEKTU </a:t>
            </a: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pl-PL" b="1" dirty="0" smtClean="0">
                <a:solidFill>
                  <a:srgbClr val="002060"/>
                </a:solidFill>
                <a:cs typeface="Times New Roman" pitchFamily="18" charset="0"/>
              </a:rPr>
              <a:t>integracja</a:t>
            </a:r>
            <a:endParaRPr lang="pl-PL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31810"/>
              </p:ext>
            </p:extLst>
          </p:nvPr>
        </p:nvGraphicFramePr>
        <p:xfrm>
          <a:off x="695401" y="2347558"/>
          <a:ext cx="10886998" cy="2567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45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4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zintegrowanych systemów/ modułów/funkcjonalności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5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Serwis internetowy Cyfrowe Muzeum Narodowe w Warszawie</a:t>
                      </a:r>
                      <a:endParaRPr lang="pl-PL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2020-10-15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</a:rPr>
                        <a:t>Serwis internetowy posiada otwarte API stąd możliwe jest pobierania danych np. do serwisu Kronik@. Obecnie serwis dzięki protokołowi OAI PMH zintegrowany jest z: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</a:rPr>
                        <a:t>Federacją Bibliotek Cyfrowych: https://fbc.pionier.net.pl/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 err="1">
                          <a:solidFill>
                            <a:srgbClr val="0070C0"/>
                          </a:solidFill>
                          <a:effectLst/>
                        </a:rPr>
                        <a:t>Europeaną</a:t>
                      </a: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</a:rPr>
                        <a:t>: https://www.europeana.eu/en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dirty="0" err="1">
                          <a:solidFill>
                            <a:srgbClr val="0070C0"/>
                          </a:solidFill>
                          <a:effectLst/>
                        </a:rPr>
                        <a:t>WikimediaCommons</a:t>
                      </a:r>
                      <a:r>
                        <a:rPr lang="pl-PL" sz="1200" b="0" i="1" dirty="0">
                          <a:solidFill>
                            <a:srgbClr val="0070C0"/>
                          </a:solidFill>
                          <a:effectLst/>
                        </a:rPr>
                        <a:t>: https://commons.wikimedia.org/wiki/Category:Media_contributed_by_the_National_Museum_in_Warsaw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16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640961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PROJEKTU </a:t>
            </a: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pl-PL" b="1" dirty="0" smtClean="0">
                <a:solidFill>
                  <a:srgbClr val="002060"/>
                </a:solidFill>
                <a:cs typeface="Times New Roman" pitchFamily="18" charset="0"/>
              </a:rPr>
              <a:t>interoperacyjność</a:t>
            </a:r>
            <a:endParaRPr lang="pl-PL" dirty="0"/>
          </a:p>
        </p:txBody>
      </p:sp>
      <p:sp>
        <p:nvSpPr>
          <p:cNvPr id="43" name="Prostokąt 42"/>
          <p:cNvSpPr/>
          <p:nvPr/>
        </p:nvSpPr>
        <p:spPr>
          <a:xfrm>
            <a:off x="6528051" y="3476770"/>
            <a:ext cx="1493999" cy="792088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i="1" dirty="0">
                <a:solidFill>
                  <a:schemeClr val="bg1"/>
                </a:solidFill>
              </a:rPr>
              <a:t>&lt;&lt;Nazwa systemu, modułu systemu lub funkcjonalności systemu </a:t>
            </a:r>
            <a:r>
              <a:rPr lang="pl-PL" sz="1000" i="1" dirty="0" err="1">
                <a:solidFill>
                  <a:schemeClr val="bg1"/>
                </a:solidFill>
              </a:rPr>
              <a:t>interoperacyjnych</a:t>
            </a:r>
            <a:r>
              <a:rPr lang="pl-PL" sz="1000" i="1" dirty="0">
                <a:solidFill>
                  <a:schemeClr val="bg1"/>
                </a:solidFill>
              </a:rPr>
              <a:t> względem produktu&gt;&gt;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6528047" y="2387780"/>
            <a:ext cx="1494000" cy="792088"/>
          </a:xfrm>
          <a:prstGeom prst="rect">
            <a:avLst/>
          </a:prstGeom>
          <a:solidFill>
            <a:srgbClr val="0071E2"/>
          </a:solidFill>
          <a:ln>
            <a:solidFill>
              <a:srgbClr val="007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i="1" dirty="0">
                <a:solidFill>
                  <a:schemeClr val="bg1"/>
                </a:solidFill>
              </a:rPr>
              <a:t>Federacja Bibliotek Cyfrowych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4655838" y="2924944"/>
            <a:ext cx="149400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i="1" dirty="0">
                <a:solidFill>
                  <a:schemeClr val="tx2"/>
                </a:solidFill>
              </a:rPr>
              <a:t>Cyfrowe Muzeum Narodowe w Warszawie</a:t>
            </a:r>
          </a:p>
        </p:txBody>
      </p:sp>
      <p:sp>
        <p:nvSpPr>
          <p:cNvPr id="46" name="Prostokąt 45"/>
          <p:cNvSpPr/>
          <p:nvPr/>
        </p:nvSpPr>
        <p:spPr>
          <a:xfrm>
            <a:off x="6546152" y="4507958"/>
            <a:ext cx="1494124" cy="7920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i="1" dirty="0">
                <a:solidFill>
                  <a:schemeClr val="bg1"/>
                </a:solidFill>
              </a:rPr>
              <a:t>Kronik@</a:t>
            </a:r>
            <a:endParaRPr lang="pl-PL" sz="1000" dirty="0">
              <a:solidFill>
                <a:schemeClr val="bg1"/>
              </a:solidFill>
            </a:endParaRPr>
          </a:p>
        </p:txBody>
      </p:sp>
      <p:cxnSp>
        <p:nvCxnSpPr>
          <p:cNvPr id="48" name="Łącznik prosty 47"/>
          <p:cNvCxnSpPr/>
          <p:nvPr/>
        </p:nvCxnSpPr>
        <p:spPr>
          <a:xfrm>
            <a:off x="4527216" y="3135912"/>
            <a:ext cx="128627" cy="5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 flipV="1">
            <a:off x="4527215" y="2636912"/>
            <a:ext cx="3" cy="5078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H="1">
            <a:off x="4233875" y="2636912"/>
            <a:ext cx="293338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4233878" y="2994628"/>
            <a:ext cx="1466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4380544" y="2994628"/>
            <a:ext cx="0" cy="5078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>
            <a:off x="4380544" y="3502460"/>
            <a:ext cx="275296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6168008" y="3114000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 flipV="1">
            <a:off x="6312024" y="2556000"/>
            <a:ext cx="0" cy="57100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>
            <a:off x="6312024" y="2564904"/>
            <a:ext cx="2160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/>
          <p:cNvCxnSpPr/>
          <p:nvPr/>
        </p:nvCxnSpPr>
        <p:spPr>
          <a:xfrm>
            <a:off x="6168008" y="3320988"/>
            <a:ext cx="26366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 flipV="1">
            <a:off x="6420036" y="3320988"/>
            <a:ext cx="0" cy="39604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>
            <a:off x="6420036" y="3717032"/>
            <a:ext cx="1261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/>
          <p:cNvCxnSpPr/>
          <p:nvPr/>
        </p:nvCxnSpPr>
        <p:spPr>
          <a:xfrm flipV="1">
            <a:off x="6312024" y="3528000"/>
            <a:ext cx="0" cy="54907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 flipH="1">
            <a:off x="6149841" y="3528000"/>
            <a:ext cx="155647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/>
          <p:cNvCxnSpPr/>
          <p:nvPr/>
        </p:nvCxnSpPr>
        <p:spPr>
          <a:xfrm flipV="1">
            <a:off x="5953664" y="3717186"/>
            <a:ext cx="0" cy="57100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ze strzałką 74"/>
          <p:cNvCxnSpPr/>
          <p:nvPr/>
        </p:nvCxnSpPr>
        <p:spPr>
          <a:xfrm>
            <a:off x="6218916" y="4734613"/>
            <a:ext cx="2160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>
            <a:off x="5969988" y="4286738"/>
            <a:ext cx="25202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/>
          <p:nvPr/>
        </p:nvCxnSpPr>
        <p:spPr>
          <a:xfrm flipV="1">
            <a:off x="6226053" y="4286738"/>
            <a:ext cx="0" cy="4478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rostokąt 80"/>
          <p:cNvSpPr/>
          <p:nvPr/>
        </p:nvSpPr>
        <p:spPr>
          <a:xfrm>
            <a:off x="2670522" y="2415614"/>
            <a:ext cx="1494000" cy="792088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i="1" dirty="0">
                <a:solidFill>
                  <a:schemeClr val="bg1"/>
                </a:solidFill>
              </a:rPr>
              <a:t>System muzealny MONA</a:t>
            </a:r>
            <a:endParaRPr lang="pl-PL" sz="1000" dirty="0">
              <a:solidFill>
                <a:schemeClr val="bg1"/>
              </a:solidFill>
            </a:endParaRPr>
          </a:p>
        </p:txBody>
      </p:sp>
      <p:cxnSp>
        <p:nvCxnSpPr>
          <p:cNvPr id="83" name="Łącznik prosty 82"/>
          <p:cNvCxnSpPr/>
          <p:nvPr/>
        </p:nvCxnSpPr>
        <p:spPr>
          <a:xfrm flipH="1">
            <a:off x="6312024" y="4077072"/>
            <a:ext cx="21602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ole tekstowe 83"/>
          <p:cNvSpPr txBox="1"/>
          <p:nvPr/>
        </p:nvSpPr>
        <p:spPr>
          <a:xfrm>
            <a:off x="8711054" y="2486800"/>
            <a:ext cx="1777437" cy="1441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Oznaczenia powiązanych </a:t>
            </a:r>
          </a:p>
          <a:p>
            <a:pPr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systemów:</a:t>
            </a:r>
          </a:p>
          <a:p>
            <a:pPr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        planowany</a:t>
            </a:r>
          </a:p>
          <a:p>
            <a:pPr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        modyfikowany</a:t>
            </a:r>
          </a:p>
          <a:p>
            <a:pPr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        istniejący</a:t>
            </a:r>
          </a:p>
          <a:p>
            <a:pPr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dot. systemów własnych oraz innych jednostek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85" name="Prostokąt 84"/>
          <p:cNvSpPr/>
          <p:nvPr/>
        </p:nvSpPr>
        <p:spPr>
          <a:xfrm>
            <a:off x="8832304" y="2924944"/>
            <a:ext cx="144016" cy="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Prostokąt 85"/>
          <p:cNvSpPr/>
          <p:nvPr/>
        </p:nvSpPr>
        <p:spPr>
          <a:xfrm>
            <a:off x="8832304" y="3114000"/>
            <a:ext cx="144016" cy="144000"/>
          </a:xfrm>
          <a:prstGeom prst="rect">
            <a:avLst/>
          </a:prstGeom>
          <a:solidFill>
            <a:srgbClr val="0071E2"/>
          </a:solidFill>
          <a:ln>
            <a:solidFill>
              <a:srgbClr val="007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Prostokąt 86"/>
          <p:cNvSpPr/>
          <p:nvPr/>
        </p:nvSpPr>
        <p:spPr>
          <a:xfrm>
            <a:off x="8832304" y="3301200"/>
            <a:ext cx="144016" cy="144000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Prostokąt 88"/>
          <p:cNvSpPr/>
          <p:nvPr/>
        </p:nvSpPr>
        <p:spPr>
          <a:xfrm>
            <a:off x="6528047" y="3471142"/>
            <a:ext cx="1494000" cy="792088"/>
          </a:xfrm>
          <a:prstGeom prst="rect">
            <a:avLst/>
          </a:prstGeom>
          <a:solidFill>
            <a:srgbClr val="0071E2"/>
          </a:solidFill>
          <a:ln>
            <a:solidFill>
              <a:srgbClr val="007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i="1" dirty="0" err="1">
                <a:solidFill>
                  <a:schemeClr val="bg1"/>
                </a:solidFill>
              </a:rPr>
              <a:t>Europeana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REALIZACJA ZALECEŃ KRMC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78998"/>
              </p:ext>
            </p:extLst>
          </p:nvPr>
        </p:nvGraphicFramePr>
        <p:xfrm>
          <a:off x="722559" y="2570359"/>
          <a:ext cx="10801199" cy="301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0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858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Zalecenie KRMC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Poziom wykonania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Wyjaśnienia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8101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Zaleca się stałe utrzymywanie bieżących kontaktów z zespołami projektowymi, realizującymi analogiczne projekty, np. Muzeum w Wilanowie czy Zamkiem Królewskim w Warszawie. Wymiana doświadczeń w tym zakresie, uwspólnianie rozwiązań, np. pod względem UX, byłoby korzystane dla użytkowników stron. </a:t>
                      </a:r>
                      <a:endParaRPr lang="pl-PL" sz="1200" i="1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>
                          <a:solidFill>
                            <a:srgbClr val="0070C0"/>
                          </a:solidFill>
                        </a:rPr>
                        <a:t>Wykonane częściowo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i="1" dirty="0">
                          <a:solidFill>
                            <a:srgbClr val="0070C0"/>
                          </a:solidFill>
                        </a:rPr>
                        <a:t>Muzeum Narodowe</a:t>
                      </a:r>
                      <a:r>
                        <a:rPr lang="pl-PL" sz="1200" i="1" baseline="0" dirty="0">
                          <a:solidFill>
                            <a:srgbClr val="0070C0"/>
                          </a:solidFill>
                        </a:rPr>
                        <a:t> jest w stałym kontakcie z Muzeum Narodowym w Krakowie jako instytucji o zbliżonych doświadczeniach i kompetencjach w zakresie udostępniania cyfrowo zbiorów</a:t>
                      </a:r>
                    </a:p>
                    <a:p>
                      <a:pPr algn="l"/>
                      <a:r>
                        <a:rPr lang="pl-PL" sz="1200" i="1" baseline="0" dirty="0">
                          <a:solidFill>
                            <a:srgbClr val="0070C0"/>
                          </a:solidFill>
                        </a:rPr>
                        <a:t>Projektując serwis Cyfrowe MNW zasięgaliśmy opinii w zakresie publikacji on </a:t>
                      </a:r>
                      <a:r>
                        <a:rPr lang="pl-PL" sz="1200" i="1" baseline="0" dirty="0" err="1">
                          <a:solidFill>
                            <a:srgbClr val="0070C0"/>
                          </a:solidFill>
                        </a:rPr>
                        <a:t>line</a:t>
                      </a:r>
                      <a:r>
                        <a:rPr lang="pl-PL" sz="1200" i="1" baseline="0" dirty="0">
                          <a:solidFill>
                            <a:srgbClr val="0070C0"/>
                          </a:solidFill>
                        </a:rPr>
                        <a:t> zabytków i poszukiwaliśmy rozwiązań analogicznych do serwisu krakowskiego.</a:t>
                      </a:r>
                    </a:p>
                    <a:p>
                      <a:pPr algn="l"/>
                      <a:r>
                        <a:rPr lang="pl-PL" sz="1200" i="1" baseline="0" dirty="0">
                          <a:solidFill>
                            <a:srgbClr val="0070C0"/>
                          </a:solidFill>
                        </a:rPr>
                        <a:t>Współpracę kontynuujemy w zakresie opracowywania słowników, w lutym zaplanowane jest również spotkanie dotyczące wymiany doświadczeń z Muzeum UJ</a:t>
                      </a:r>
                      <a:endParaRPr lang="pl-PL" sz="1200" i="1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444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0F86658914CB4B80809DCDA8479AE9" ma:contentTypeVersion="11" ma:contentTypeDescription="Utwórz nowy dokument." ma:contentTypeScope="" ma:versionID="c04a8f917ae432799b65c28e2f3309c1">
  <xsd:schema xmlns:xsd="http://www.w3.org/2001/XMLSchema" xmlns:xs="http://www.w3.org/2001/XMLSchema" xmlns:p="http://schemas.microsoft.com/office/2006/metadata/properties" xmlns:ns2="9affde3b-50dd-4e74-9e2c-6b9654ae514a" xmlns:ns3="5df3a10b-8748-402e-bef4-aee373db4dbb" targetNamespace="http://schemas.microsoft.com/office/2006/metadata/properties" ma:root="true" ma:fieldsID="aee99c735deaede188f95562412e745f" ns2:_="" ns3:_="">
    <xsd:import namespace="9affde3b-50dd-4e74-9e2c-6b9654ae514a"/>
    <xsd:import namespace="5df3a10b-8748-402e-bef4-aee373db4d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fde3b-50dd-4e74-9e2c-6b9654ae5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3a10b-8748-402e-bef4-aee373db4d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E28105-763F-4193-B043-C170AA0A0327}">
  <ds:schemaRefs>
    <ds:schemaRef ds:uri="5df3a10b-8748-402e-bef4-aee373db4db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affde3b-50dd-4e74-9e2c-6b9654ae51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5806B2-E0D8-4DA6-91AA-1D6F1E7B486A}">
  <ds:schemaRefs>
    <ds:schemaRef ds:uri="5df3a10b-8748-402e-bef4-aee373db4dbb"/>
    <ds:schemaRef ds:uri="9affde3b-50dd-4e74-9e2c-6b9654ae51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7DFC41-DFC4-4E70-80DB-DCB0526E9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1053</Words>
  <Application>Microsoft Office PowerPoint</Application>
  <PresentationFormat>Panoramiczny</PresentationFormat>
  <Paragraphs>129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Buraczyński Łukasz</dc:creator>
  <cp:lastModifiedBy>Zwara Wioletta</cp:lastModifiedBy>
  <cp:revision>39</cp:revision>
  <dcterms:created xsi:type="dcterms:W3CDTF">2017-01-27T12:50:17Z</dcterms:created>
  <dcterms:modified xsi:type="dcterms:W3CDTF">2021-03-04T21:11:25Z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0x0101002A0F86658914CB4B80809DCDA8479AE9</vt:lpwstr>
  </property>
</Properties>
</file>