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3722" r:id="rId2"/>
  </p:sldMasterIdLst>
  <p:notesMasterIdLst>
    <p:notesMasterId r:id="rId13"/>
  </p:notesMasterIdLst>
  <p:handoutMasterIdLst>
    <p:handoutMasterId r:id="rId14"/>
  </p:handoutMasterIdLst>
  <p:sldIdLst>
    <p:sldId id="547" r:id="rId3"/>
    <p:sldId id="530" r:id="rId4"/>
    <p:sldId id="531" r:id="rId5"/>
    <p:sldId id="532" r:id="rId6"/>
    <p:sldId id="533" r:id="rId7"/>
    <p:sldId id="534" r:id="rId8"/>
    <p:sldId id="546" r:id="rId9"/>
    <p:sldId id="548" r:id="rId10"/>
    <p:sldId id="544" r:id="rId11"/>
    <p:sldId id="549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ABC"/>
    <a:srgbClr val="FFFFFF"/>
    <a:srgbClr val="165788"/>
    <a:srgbClr val="CC9900"/>
    <a:srgbClr val="B2D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7" autoAdjust="0"/>
    <p:restoredTop sz="95740" autoAdjust="0"/>
  </p:normalViewPr>
  <p:slideViewPr>
    <p:cSldViewPr>
      <p:cViewPr varScale="1">
        <p:scale>
          <a:sx n="127" d="100"/>
          <a:sy n="127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6.xml" />
  <Relationship Id="rId13" Type="http://schemas.openxmlformats.org/officeDocument/2006/relationships/notesMaster" Target="notesMasters/notesMaster1.xml" />
  <Relationship Id="rId18" Type="http://schemas.openxmlformats.org/officeDocument/2006/relationships/theme" Target="theme/theme1.xml" />
  <Relationship Id="rId3" Type="http://schemas.openxmlformats.org/officeDocument/2006/relationships/slide" Target="slides/slide1.xml" />
  <Relationship Id="rId7" Type="http://schemas.openxmlformats.org/officeDocument/2006/relationships/slide" Target="slides/slide5.xml" />
  <Relationship Id="rId12" Type="http://schemas.openxmlformats.org/officeDocument/2006/relationships/slide" Target="slides/slide10.xml" />
  <Relationship Id="rId17" Type="http://schemas.openxmlformats.org/officeDocument/2006/relationships/viewProps" Target="viewProps.xml" />
  <Relationship Id="rId2" Type="http://schemas.openxmlformats.org/officeDocument/2006/relationships/slideMaster" Target="slideMasters/slideMaster2.xml" />
  <Relationship Id="rId16" Type="http://schemas.openxmlformats.org/officeDocument/2006/relationships/presProps" Target="presProps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4.xml" />
  <Relationship Id="rId11" Type="http://schemas.openxmlformats.org/officeDocument/2006/relationships/slide" Target="slides/slide9.xml" />
  <Relationship Id="rId5" Type="http://schemas.openxmlformats.org/officeDocument/2006/relationships/slide" Target="slides/slide3.xml" />
  <Relationship Id="rId10" Type="http://schemas.openxmlformats.org/officeDocument/2006/relationships/slide" Target="slides/slide8.xml" />
  <Relationship Id="rId19" Type="http://schemas.openxmlformats.org/officeDocument/2006/relationships/tableStyles" Target="tableStyles.xml" />
  <Relationship Id="rId4" Type="http://schemas.openxmlformats.org/officeDocument/2006/relationships/slide" Target="slides/slide2.xml" />
  <Relationship Id="rId9" Type="http://schemas.openxmlformats.org/officeDocument/2006/relationships/slide" Target="slides/slide7.xml" />
  <Relationship Id="rId14" Type="http://schemas.openxmlformats.org/officeDocument/2006/relationships/handoutMaster" Target="handoutMasters/handoutMaster1.xml" />
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B04069F-102F-4D78-B9EC-EEEAC92403B7}" type="datetimeFigureOut">
              <a:rPr lang="pl-PL"/>
              <a:pPr>
                <a:defRPr/>
              </a:pPr>
              <a:t>2014-02-03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A5774C-6FF3-43EB-9D9F-5D8F42A7B4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677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968D48-75AB-4F0B-B6DD-95DC7B43EAFF}" type="datetimeFigureOut">
              <a:rPr lang="pl-PL"/>
              <a:pPr>
                <a:defRPr/>
              </a:pPr>
              <a:t>2014-02-03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5EFFA43-A136-4B4C-93CB-11EAD49C91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279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i.gov.pl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6768752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65788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7687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486D-413A-413B-A98D-21AAAB07C4A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898976" y="1196753"/>
            <a:ext cx="2057400" cy="47525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7624" y="1196753"/>
            <a:ext cx="4464496" cy="475252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7EDE-5BC4-45E3-9702-70854210564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ylko tytu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32050"/>
            <a:ext cx="6768752" cy="79695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FCE8-46F4-454F-80CA-BA544E0B8E2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FCE8-46F4-454F-80CA-BA544E0B8E2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 bwMode="auto">
          <a:xfrm>
            <a:off x="3708400" y="2924944"/>
            <a:ext cx="42148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r>
              <a:rPr lang="pl-PL" sz="3200" dirty="0">
                <a:solidFill>
                  <a:srgbClr val="16578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Dziękuję za uwagę</a:t>
            </a:r>
            <a:endParaRPr lang="en-US" sz="3200" dirty="0">
              <a:solidFill>
                <a:srgbClr val="16578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 userDrawn="1"/>
        </p:nvSpPr>
        <p:spPr>
          <a:xfrm>
            <a:off x="4355976" y="3861048"/>
            <a:ext cx="3240360" cy="76693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www.cpi.gov.pl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450" y="1196975"/>
            <a:ext cx="6769100" cy="7969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450" y="2276475"/>
            <a:ext cx="6769100" cy="360045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243888" y="6356350"/>
            <a:ext cx="5762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0B60-79D4-4C04-A713-7EC80B02B26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023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47813" y="6016625"/>
            <a:ext cx="5688012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85138" y="5805488"/>
            <a:ext cx="1058862" cy="2889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537C2-28D1-4BD3-8FE6-6832C071D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26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0B60-79D4-4C04-A713-7EC80B02B26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3" y="3795117"/>
            <a:ext cx="6768753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165788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7623" y="2294930"/>
            <a:ext cx="676875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148E-2730-4ED8-B576-53E770E7D3F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6696744" cy="79695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624" y="1988840"/>
            <a:ext cx="3308176" cy="41373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572000" y="1988840"/>
            <a:ext cx="3308176" cy="41373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3DE0-FDDF-4072-8600-CD25F3CE2E4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pl-PL" dirty="0"/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D97A-946F-4699-A3F3-9A18EBD23B4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E701-B43E-4392-8C3B-BDB137F5941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318444"/>
            <a:ext cx="3008313" cy="670396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55976" y="1340768"/>
            <a:ext cx="3600400" cy="47853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03647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671E-0C21-4A2F-AAA4-D1DE7B17D17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D4F2-EBCB-41A8-A5CC-B92C58086CD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C0CB-6BE1-431A-BD35-0988EF5B65C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187450" y="1196975"/>
            <a:ext cx="67691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187450" y="2276475"/>
            <a:ext cx="6769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43888" y="6356350"/>
            <a:ext cx="576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8622F9-81A5-49E0-83E4-BCDBEE4350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165788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165788"/>
          </a:solidFill>
          <a:latin typeface="Georgia" pitchFamily="18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165788"/>
          </a:solidFill>
          <a:latin typeface="Georgia" pitchFamily="18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165788"/>
          </a:solidFill>
          <a:latin typeface="Georgia" pitchFamily="18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165788"/>
          </a:solidFill>
          <a:latin typeface="Georgia" pitchFamily="18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65788"/>
          </a:solidFill>
          <a:latin typeface="Georgia" pitchFamily="18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65788"/>
          </a:solidFill>
          <a:latin typeface="Georgia" pitchFamily="18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65788"/>
          </a:solidFill>
          <a:latin typeface="Georgia" pitchFamily="18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65788"/>
          </a:solidFill>
          <a:latin typeface="Georgia" pitchFamily="18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165788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1" Type="http://schemas.openxmlformats.org/officeDocument/2006/relationships/slideLayout" Target="../slideLayouts/slideLayout14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hyperlink" Target="mailto:justyna.duszynska@mac.gov.p" TargetMode="External" />
  <Relationship Id="rId1" Type="http://schemas.openxmlformats.org/officeDocument/2006/relationships/slideLayout" Target="../slideLayouts/slideLayout14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3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3.xml" />
</Relationships>
</file>

<file path=ppt/slides/_rels/slide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3.xml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3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3.xml" />
</Relationships>
</file>

<file path=ppt/slides/_rels/slide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3.xml" />
</Relationships>
</file>

<file path=ppt/slides/_rels/slide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3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jpeg" />
  <Relationship Id="rId1" Type="http://schemas.openxmlformats.org/officeDocument/2006/relationships/slideLayout" Target="../slideLayouts/slideLayout13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3870325" y="115888"/>
            <a:ext cx="4948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20" y="430436"/>
            <a:ext cx="8785225" cy="1368425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Świadczenie e-usług publicznych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poziomie centralnym i regionalnym</a:t>
            </a:r>
          </a:p>
        </p:txBody>
      </p:sp>
      <p:sp>
        <p:nvSpPr>
          <p:cNvPr id="4100" name="PoleTekstowe 3"/>
          <p:cNvSpPr txBox="1">
            <a:spLocks noChangeArrowheads="1"/>
          </p:cNvSpPr>
          <p:nvPr/>
        </p:nvSpPr>
        <p:spPr bwMode="auto">
          <a:xfrm>
            <a:off x="10593388" y="47815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sz="1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" name="TextBox 4"/>
          <p:cNvSpPr txBox="1"/>
          <p:nvPr/>
        </p:nvSpPr>
        <p:spPr>
          <a:xfrm>
            <a:off x="3924300" y="3160713"/>
            <a:ext cx="5076825" cy="1341437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l-PL" sz="1600" b="1" dirty="0" smtClean="0">
              <a:solidFill>
                <a:srgbClr val="56A19A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679825" y="3831431"/>
            <a:ext cx="5076825" cy="431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Warszawa, 4 luty 2014 r.</a:t>
            </a: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8797"/>
            <a:ext cx="3744840" cy="345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5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537C2-28D1-4BD3-8FE6-6832C071D0DD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79512" y="1124744"/>
            <a:ext cx="790562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Dziękuję za uwagę!</a:t>
            </a:r>
          </a:p>
          <a:p>
            <a:pPr algn="ctr"/>
            <a:endParaRPr lang="pl-PL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Justyna </a:t>
            </a:r>
            <a:r>
              <a:rPr lang="pl-PL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Duszyńska</a:t>
            </a:r>
          </a:p>
          <a:p>
            <a:pPr algn="ctr"/>
            <a:r>
              <a:rPr lang="pl-PL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Zastępca Dyrektora</a:t>
            </a:r>
          </a:p>
          <a:p>
            <a:pPr algn="ctr"/>
            <a:r>
              <a:rPr lang="pl-PL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Departamentu Informatyzacji</a:t>
            </a:r>
          </a:p>
          <a:p>
            <a:pPr algn="ctr"/>
            <a:r>
              <a:rPr lang="pl-PL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Ministerstwo Administracji i </a:t>
            </a:r>
            <a:r>
              <a:rPr lang="pl-PL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Cyfryzacji</a:t>
            </a:r>
            <a:endParaRPr lang="pl-PL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2800" b="1" u="sng" dirty="0">
                <a:solidFill>
                  <a:srgbClr val="C00000"/>
                </a:solidFill>
                <a:latin typeface="Calibri" panose="020F0502020204030204" pitchFamily="34" charset="0"/>
                <a:hlinkClick r:id="rId2"/>
              </a:rPr>
              <a:t>justyna.duszynska@mac.gov.p</a:t>
            </a:r>
            <a:r>
              <a:rPr lang="pl-PL" sz="2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354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72288" cy="108012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Plan </a:t>
            </a:r>
            <a:r>
              <a:rPr lang="pl-PL" dirty="0">
                <a:solidFill>
                  <a:schemeClr val="bg1"/>
                </a:solidFill>
              </a:rPr>
              <a:t>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916832"/>
            <a:ext cx="6984950" cy="3960093"/>
          </a:xfrm>
        </p:spPr>
        <p:txBody>
          <a:bodyPr/>
          <a:lstStyle/>
          <a:p>
            <a:r>
              <a:rPr lang="pl-PL" sz="2400" dirty="0"/>
              <a:t>świadczenie e-usług publicznych – </a:t>
            </a:r>
            <a:r>
              <a:rPr lang="pl-PL" sz="2400" dirty="0" smtClean="0"/>
              <a:t>PZIP</a:t>
            </a:r>
          </a:p>
          <a:p>
            <a:endParaRPr lang="pl-PL" sz="2400" dirty="0" smtClean="0"/>
          </a:p>
          <a:p>
            <a:r>
              <a:rPr lang="pl-PL" sz="2400" dirty="0"/>
              <a:t>c</a:t>
            </a:r>
            <a:r>
              <a:rPr lang="pl-PL" sz="2400" dirty="0" smtClean="0"/>
              <a:t>entralne udostępnianie e-usług (nowelizacja ustawy o informatyzacji)</a:t>
            </a:r>
          </a:p>
          <a:p>
            <a:endParaRPr lang="pl-PL" sz="2400" dirty="0" smtClean="0"/>
          </a:p>
          <a:p>
            <a:r>
              <a:rPr lang="pl-PL" sz="2400" dirty="0"/>
              <a:t>p</a:t>
            </a:r>
            <a:r>
              <a:rPr lang="pl-PL" sz="2400" dirty="0" smtClean="0"/>
              <a:t>rojekt „Powszechne e-usługi na </a:t>
            </a:r>
            <a:r>
              <a:rPr lang="pl-PL" sz="2400" dirty="0" err="1" smtClean="0"/>
              <a:t>ePUAP</a:t>
            </a:r>
            <a:r>
              <a:rPr lang="pl-PL" sz="2400" dirty="0" smtClean="0"/>
              <a:t>” w ramach POKL</a:t>
            </a:r>
          </a:p>
          <a:p>
            <a:pPr marL="0" indent="0">
              <a:buNone/>
            </a:pPr>
            <a:endParaRPr lang="pl-PL" sz="2400" dirty="0" smtClean="0"/>
          </a:p>
          <a:p>
            <a:endParaRPr lang="pl-PL" sz="2400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40B60-79D4-4C04-A713-7EC80B02B265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28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0638" cy="792089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Program Zintegrowanej Informatyzacji Państwa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590" cy="5256583"/>
          </a:xfrm>
        </p:spPr>
        <p:txBody>
          <a:bodyPr/>
          <a:lstStyle/>
          <a:p>
            <a:pPr marL="0" indent="0" algn="ctr">
              <a:buNone/>
            </a:pPr>
            <a:r>
              <a:rPr lang="pl-PL" sz="1800" b="1" dirty="0" smtClean="0"/>
              <a:t>Priorytetowe </a:t>
            </a:r>
            <a:r>
              <a:rPr lang="pl-PL" sz="1800" b="1" dirty="0"/>
              <a:t>do wdrożenia </a:t>
            </a:r>
            <a:r>
              <a:rPr lang="pl-PL" sz="1800" b="1" dirty="0" smtClean="0"/>
              <a:t>e-usługi </a:t>
            </a:r>
            <a:r>
              <a:rPr lang="pl-PL" sz="1800" b="1" dirty="0"/>
              <a:t>publiczne </a:t>
            </a:r>
            <a:endParaRPr lang="pl-PL" sz="1800" b="1" dirty="0" smtClean="0"/>
          </a:p>
          <a:p>
            <a:pPr marL="0" indent="0" algn="ctr">
              <a:buNone/>
            </a:pPr>
            <a:r>
              <a:rPr lang="pl-PL" sz="1800" b="1" dirty="0" smtClean="0"/>
              <a:t>w</a:t>
            </a:r>
            <a:r>
              <a:rPr lang="pl-PL" sz="1800" b="1" dirty="0"/>
              <a:t> </a:t>
            </a:r>
            <a:r>
              <a:rPr lang="pl-PL" sz="1800" b="1" dirty="0" smtClean="0"/>
              <a:t>10 </a:t>
            </a:r>
            <a:r>
              <a:rPr lang="pl-PL" sz="1800" b="1" dirty="0"/>
              <a:t>obszarach działalności administracji publicznej</a:t>
            </a:r>
            <a:r>
              <a:rPr lang="pl-PL" sz="1800" b="1" dirty="0" smtClean="0"/>
              <a:t>:</a:t>
            </a:r>
          </a:p>
          <a:p>
            <a:pPr marL="0" indent="0">
              <a:buNone/>
            </a:pPr>
            <a:endParaRPr lang="pl-PL" sz="1800" dirty="0"/>
          </a:p>
          <a:p>
            <a:pPr lvl="0"/>
            <a:r>
              <a:rPr lang="pl-PL" sz="1800" dirty="0"/>
              <a:t>sprawy administracyjne, w szczególności sprawy obywatelskie;</a:t>
            </a:r>
          </a:p>
          <a:p>
            <a:pPr lvl="0"/>
            <a:r>
              <a:rPr lang="pl-PL" sz="1800" dirty="0"/>
              <a:t>rynek pracy, w szczególności utrata i poszukiwanie pracy;</a:t>
            </a:r>
          </a:p>
          <a:p>
            <a:pPr lvl="0"/>
            <a:r>
              <a:rPr lang="pl-PL" sz="1800" dirty="0"/>
              <a:t>ochrona zdrowia;</a:t>
            </a:r>
          </a:p>
          <a:p>
            <a:pPr lvl="0"/>
            <a:r>
              <a:rPr lang="pl-PL" sz="1800" dirty="0"/>
              <a:t>wymiar sprawiedliwości i sądownictwo;</a:t>
            </a:r>
          </a:p>
          <a:p>
            <a:pPr lvl="0"/>
            <a:r>
              <a:rPr lang="pl-PL" sz="1800" dirty="0"/>
              <a:t>bezpieczeństwo i powiadamianie ratunkowe;</a:t>
            </a:r>
          </a:p>
          <a:p>
            <a:pPr lvl="0"/>
            <a:r>
              <a:rPr lang="pl-PL" sz="1800" dirty="0"/>
              <a:t>prowadzenie działalności gospodarczej, w tym zamówienia publiczne;</a:t>
            </a:r>
          </a:p>
          <a:p>
            <a:pPr lvl="0"/>
            <a:r>
              <a:rPr lang="pl-PL" sz="1800" dirty="0"/>
              <a:t>rolnictwo;</a:t>
            </a:r>
          </a:p>
          <a:p>
            <a:pPr lvl="0"/>
            <a:r>
              <a:rPr lang="pl-PL" sz="1800" dirty="0"/>
              <a:t>rozliczanie podatków i obsługa celna;</a:t>
            </a:r>
          </a:p>
          <a:p>
            <a:pPr lvl="0"/>
            <a:r>
              <a:rPr lang="pl-PL" sz="1800" dirty="0"/>
              <a:t>zabezpieczenie społeczne (ubezpieczenia i świadczenia);</a:t>
            </a:r>
          </a:p>
          <a:p>
            <a:pPr lvl="0"/>
            <a:r>
              <a:rPr lang="pl-PL" sz="1800" dirty="0"/>
              <a:t>udostępnianie zasobów informacyjnych administracji i nauki,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tym szkolnictwa wyższego.</a:t>
            </a: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40B60-79D4-4C04-A713-7EC80B02B265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27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622" cy="1128439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Program Zintegrowanej Informatyzacji Państwa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1050" y="1700808"/>
            <a:ext cx="7633022" cy="4176117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Rekomendacje do katalogu podstawowych e-usług </a:t>
            </a:r>
            <a:r>
              <a:rPr lang="pl-PL" dirty="0" smtClean="0"/>
              <a:t>publicznych: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n</a:t>
            </a:r>
            <a:r>
              <a:rPr lang="pl-PL" dirty="0" smtClean="0"/>
              <a:t>a poziomie centralnym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n</a:t>
            </a:r>
            <a:r>
              <a:rPr lang="pl-PL" dirty="0" smtClean="0"/>
              <a:t>a poziomie regionalnym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40B60-79D4-4C04-A713-7EC80B02B265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40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352928" cy="724917"/>
          </a:xfr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pl-PL" dirty="0" smtClean="0">
                <a:solidFill>
                  <a:srgbClr val="FFFFFF"/>
                </a:solidFill>
              </a:rPr>
              <a:t>Nowelizacja ustawy o informatyzacji (…) cz. I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7275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pl-PL" sz="2400" dirty="0" smtClean="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pl-PL" sz="2400" dirty="0" smtClean="0"/>
              <a:t>Obowiązek </a:t>
            </a:r>
            <a:r>
              <a:rPr lang="pl-PL" sz="2400" dirty="0"/>
              <a:t>podmiotów publicznych: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/>
              <a:t>zgłaszania wzorów dokumentów elektronicznych do Centralnego Repozytorium Wzorów Dokumentów Elektronicznych</a:t>
            </a:r>
            <a:r>
              <a:rPr lang="pl-PL" sz="2400" dirty="0" smtClean="0"/>
              <a:t>;</a:t>
            </a:r>
            <a:endParaRPr lang="pl-PL" sz="2400" dirty="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/>
              <a:t>przekazywania do Ministra </a:t>
            </a:r>
            <a:r>
              <a:rPr lang="pl-PL" sz="2400" dirty="0" err="1"/>
              <a:t>AiC</a:t>
            </a:r>
            <a:r>
              <a:rPr lang="pl-PL" sz="2400" dirty="0"/>
              <a:t> opisu usługi na </a:t>
            </a:r>
            <a:r>
              <a:rPr lang="pl-PL" sz="2400" dirty="0" err="1"/>
              <a:t>ePUAP</a:t>
            </a:r>
            <a:r>
              <a:rPr lang="pl-PL" sz="2400" dirty="0"/>
              <a:t>;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2400" dirty="0"/>
              <a:t>udostępniania formularza elektronicznego; 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40B60-79D4-4C04-A713-7EC80B02B265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83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96944" cy="720080"/>
          </a:xfr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pl-PL" dirty="0" smtClean="0">
                <a:solidFill>
                  <a:srgbClr val="FFFFFF"/>
                </a:solidFill>
              </a:rPr>
              <a:t>Nowelizacja ustawy o informatyzacji (…) cz. II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799558"/>
          </a:xfrm>
        </p:spPr>
        <p:txBody>
          <a:bodyPr/>
          <a:lstStyle/>
          <a:p>
            <a:pPr marL="0" lvl="0" indent="0" algn="just">
              <a:buNone/>
            </a:pPr>
            <a:r>
              <a:rPr lang="pl-PL" sz="2400" dirty="0" smtClean="0"/>
              <a:t>Brak wskazanego w przepisach prawa organu właściwego </a:t>
            </a:r>
            <a:r>
              <a:rPr lang="pl-PL" sz="2400" dirty="0"/>
              <a:t>do określenia wzoru dokumentu </a:t>
            </a:r>
            <a:r>
              <a:rPr lang="pl-PL" sz="2400" dirty="0" smtClean="0"/>
              <a:t>– </a:t>
            </a:r>
          </a:p>
          <a:p>
            <a:pPr marL="0" lvl="0" indent="0" algn="just">
              <a:buNone/>
            </a:pPr>
            <a:endParaRPr lang="pl-PL" sz="2400" dirty="0" smtClean="0"/>
          </a:p>
          <a:p>
            <a:pPr marL="0" lvl="0" indent="0" algn="just">
              <a:buNone/>
            </a:pPr>
            <a:r>
              <a:rPr lang="pl-PL" sz="2400" dirty="0" smtClean="0"/>
              <a:t>możliwość </a:t>
            </a:r>
            <a:r>
              <a:rPr lang="pl-PL" sz="2400" dirty="0"/>
              <a:t>przekazania wzoru dokumentu elektronicznego do CRWD przez </a:t>
            </a:r>
            <a:r>
              <a:rPr lang="pl-PL" sz="2400" b="1" dirty="0"/>
              <a:t>organ, w którego właściwości pozostają sprawy związane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z </a:t>
            </a:r>
            <a:r>
              <a:rPr lang="pl-PL" sz="2400" b="1" dirty="0"/>
              <a:t>określonym w tym wzorze zakresem użytkowym dokumentów </a:t>
            </a:r>
            <a:r>
              <a:rPr lang="pl-PL" sz="2400" b="1" dirty="0" smtClean="0"/>
              <a:t>elektronicznych</a:t>
            </a:r>
            <a:endParaRPr lang="pl-PL" sz="2400" b="1" dirty="0"/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40B60-79D4-4C04-A713-7EC80B02B265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13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589236"/>
          </a:xfrm>
          <a:solidFill>
            <a:schemeClr val="tx2"/>
          </a:solidFill>
        </p:spPr>
        <p:txBody>
          <a:bodyPr/>
          <a:lstStyle/>
          <a:p>
            <a:pPr lvl="0" algn="ctr"/>
            <a:r>
              <a:rPr lang="pl-PL" i="1" dirty="0" smtClean="0">
                <a:solidFill>
                  <a:schemeClr val="bg1"/>
                </a:solidFill>
              </a:rPr>
              <a:t>Projekt „Powszechne </a:t>
            </a:r>
            <a:r>
              <a:rPr lang="pl-PL" i="1" dirty="0">
                <a:solidFill>
                  <a:schemeClr val="bg1"/>
                </a:solidFill>
              </a:rPr>
              <a:t>e-usługi administracji publicznej na platformie </a:t>
            </a:r>
            <a:r>
              <a:rPr lang="pl-PL" i="1" dirty="0" err="1">
                <a:solidFill>
                  <a:schemeClr val="bg1"/>
                </a:solidFill>
              </a:rPr>
              <a:t>ePUAP</a:t>
            </a:r>
            <a:r>
              <a:rPr lang="pl-PL" i="1" dirty="0" smtClean="0">
                <a:solidFill>
                  <a:schemeClr val="bg1"/>
                </a:solidFill>
              </a:rPr>
              <a:t>”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</a:t>
            </a:r>
            <a:r>
              <a:rPr lang="pl-PL" dirty="0">
                <a:solidFill>
                  <a:schemeClr val="bg1"/>
                </a:solidFill>
              </a:rPr>
              <a:t>ramach projektu systemowego V osi PO KL 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93899"/>
            <a:ext cx="8784976" cy="4727575"/>
          </a:xfrm>
        </p:spPr>
        <p:txBody>
          <a:bodyPr/>
          <a:lstStyle/>
          <a:p>
            <a:r>
              <a:rPr lang="pl-PL" sz="1800" b="1" dirty="0"/>
              <a:t>przygotowanie i udostępnienie na </a:t>
            </a:r>
            <a:r>
              <a:rPr lang="pl-PL" sz="1800" b="1" dirty="0" err="1"/>
              <a:t>ePUAP</a:t>
            </a:r>
            <a:r>
              <a:rPr lang="pl-PL" sz="1800" b="1" dirty="0"/>
              <a:t> modułu formularzy uniwersalnych</a:t>
            </a:r>
            <a:r>
              <a:rPr lang="pl-PL" sz="1800" dirty="0"/>
              <a:t> </a:t>
            </a: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357188" indent="0" algn="just">
              <a:buNone/>
            </a:pPr>
            <a:r>
              <a:rPr lang="pl-PL" sz="1800" dirty="0" smtClean="0"/>
              <a:t>formularz uniwersalny = jeden formularz dla jednej usługi udostępniony dla wszystkich urzędów bez konieczności instalacji usługi przez podmiot świadczący usługę</a:t>
            </a:r>
          </a:p>
          <a:p>
            <a:pPr marL="357188" indent="0" algn="just">
              <a:buNone/>
            </a:pPr>
            <a:endParaRPr lang="pl-PL" sz="1800" dirty="0" smtClean="0"/>
          </a:p>
          <a:p>
            <a:pPr marL="357188" lvl="0" indent="0">
              <a:buNone/>
            </a:pPr>
            <a:r>
              <a:rPr lang="pl-PL" sz="1800" dirty="0" smtClean="0"/>
              <a:t>Proces </a:t>
            </a:r>
            <a:r>
              <a:rPr lang="pl-PL" sz="1800" dirty="0"/>
              <a:t>wyboru e-usług uwzględniać </a:t>
            </a:r>
            <a:r>
              <a:rPr lang="pl-PL" sz="1800" dirty="0" smtClean="0"/>
              <a:t>będzie: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 smtClean="0"/>
              <a:t>efekty </a:t>
            </a:r>
            <a:r>
              <a:rPr lang="pl-PL" sz="1800" dirty="0"/>
              <a:t>projektu UEPA realizowanego przez  Ministerstwo Gospodarki, </a:t>
            </a:r>
            <a:endParaRPr lang="pl-PL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 smtClean="0"/>
              <a:t>dobre </a:t>
            </a:r>
            <a:r>
              <a:rPr lang="pl-PL" sz="1800" dirty="0"/>
              <a:t>praktyki wypracowane przez JST, </a:t>
            </a:r>
            <a:endParaRPr lang="pl-PL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 smtClean="0"/>
              <a:t>analizę </a:t>
            </a:r>
            <a:r>
              <a:rPr lang="pl-PL" sz="1800" dirty="0"/>
              <a:t>potrzeb użytkowników końcowych e-usług, </a:t>
            </a:r>
            <a:endParaRPr lang="pl-PL" sz="18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1800" dirty="0" smtClean="0"/>
              <a:t>wielokryteriową </a:t>
            </a:r>
            <a:r>
              <a:rPr lang="pl-PL" sz="1800" dirty="0"/>
              <a:t>analizę podatności usługi na proces elektronizacji oraz </a:t>
            </a:r>
            <a:r>
              <a:rPr lang="pl-PL" sz="1800" dirty="0" smtClean="0"/>
              <a:t>wspieranie </a:t>
            </a:r>
            <a:r>
              <a:rPr lang="pl-PL" sz="1800" dirty="0"/>
              <a:t>tworzenia e-usług adresowanych do małych i średnich przedsiębiorstw;</a:t>
            </a:r>
          </a:p>
          <a:p>
            <a:pPr marL="0" indent="0">
              <a:buNone/>
            </a:pPr>
            <a:endParaRPr lang="pl-PL" sz="18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40B60-79D4-4C04-A713-7EC80B02B265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58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600" y="404664"/>
            <a:ext cx="7486848" cy="864096"/>
          </a:xfrm>
        </p:spPr>
        <p:txBody>
          <a:bodyPr/>
          <a:lstStyle/>
          <a:p>
            <a:r>
              <a:rPr lang="pl-PL" dirty="0"/>
              <a:t>Nowa usługa pisma ogólnego na </a:t>
            </a:r>
            <a:r>
              <a:rPr lang="pl-PL" dirty="0" err="1"/>
              <a:t>ePUAP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231606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/>
              <a:t>Możliwość skutecznego złożenia </a:t>
            </a:r>
            <a:r>
              <a:rPr lang="pl-PL" sz="1800" dirty="0"/>
              <a:t>elektronicznego podania, wniosku lub innego dokumentu w postaci elektronicznej do dowolnie wybranego organu, pod warunkiem jednak, że nie występuje żadne z wymienionych niżej zastrzeżeń</a:t>
            </a:r>
            <a:r>
              <a:rPr lang="pl-PL" sz="1800" dirty="0" smtClean="0"/>
              <a:t>:</a:t>
            </a:r>
          </a:p>
          <a:p>
            <a:pPr marL="0" indent="0" algn="just">
              <a:buNone/>
            </a:pPr>
            <a:endParaRPr lang="pl-PL" sz="1800" dirty="0"/>
          </a:p>
          <a:p>
            <a:pPr lvl="0" algn="just"/>
            <a:r>
              <a:rPr lang="pl-PL" sz="1800" dirty="0"/>
              <a:t>w przepisach odrębnych został określony organ właściwy do określenia wzoru (wtedy stosuje się ten wzór</a:t>
            </a:r>
            <a:r>
              <a:rPr lang="pl-PL" sz="1800" dirty="0" smtClean="0"/>
              <a:t>),</a:t>
            </a:r>
          </a:p>
          <a:p>
            <a:pPr lvl="0" algn="just"/>
            <a:endParaRPr lang="pl-PL" sz="1800" dirty="0"/>
          </a:p>
          <a:p>
            <a:pPr lvl="0" algn="just"/>
            <a:r>
              <a:rPr lang="pl-PL" sz="1800" dirty="0"/>
              <a:t>podmiot publiczny, do którego kierowane jest podanie, żądanie, wyjaśnienie lub inna czynność w postaci elektronicznej, określił wzór dokumentu elektronicznego umożliwiającego załatwienie danej sprawy w tym podmiocie (wtedy stosuje się ten wzór</a:t>
            </a:r>
            <a:r>
              <a:rPr lang="pl-PL" sz="1800" dirty="0" smtClean="0"/>
              <a:t>),</a:t>
            </a:r>
          </a:p>
          <a:p>
            <a:pPr lvl="0" algn="just"/>
            <a:endParaRPr lang="pl-PL" sz="1800" dirty="0"/>
          </a:p>
          <a:p>
            <a:pPr lvl="0" algn="just"/>
            <a:r>
              <a:rPr lang="pl-PL" sz="1800" dirty="0"/>
              <a:t>przepisy prawa wskazują jednoznacznie, że jedynym skutecznym sposobem przekazania informacji jest jej doręczenie na piśmie w postaci papierowej (wtedy czynność realizuje się na papierze).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40B60-79D4-4C04-A713-7EC80B02B265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77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-109538"/>
            <a:ext cx="9247188" cy="698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28675" name="Picture 2" descr="Z:\Zdjęcia\różne\by CPI\Profil zaufany w  e-administracji\Profil zaufany w e-administracji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-454025"/>
            <a:ext cx="8232775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2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354</Words>
  <PresentationFormat>Pokaz na ekranie (4:3)</PresentationFormat>
  <Paragraphs>76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LinksUpToDate>false</LinksUpToDate>
  <SharedDoc>false</SharedDoc>
  <HyperlinksChanged>false</HyperlinksChanged>
</Properties>
</file>